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jeGB4JhbRX/IIEiTeZlV+pTeZ6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EED2076-C397-42DA-B75B-F407C487DB14}">
  <a:tblStyle styleId="{CEED2076-C397-42DA-B75B-F407C487DB14}"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mcmcm\Desktop\Osram_Spectru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latin typeface="Cambria" panose="02040503050406030204" pitchFamily="18" charset="0"/>
                <a:ea typeface="Cambria" panose="02040503050406030204" pitchFamily="18" charset="0"/>
              </a:rPr>
              <a:t>Spectrum</a:t>
            </a:r>
            <a:r>
              <a:rPr lang="en-US" baseline="0">
                <a:solidFill>
                  <a:schemeClr val="tx1"/>
                </a:solidFill>
                <a:latin typeface="Cambria" panose="02040503050406030204" pitchFamily="18" charset="0"/>
                <a:ea typeface="Cambria" panose="02040503050406030204" pitchFamily="18" charset="0"/>
              </a:rPr>
              <a:t> of </a:t>
            </a:r>
            <a:r>
              <a:rPr lang="en-US">
                <a:solidFill>
                  <a:schemeClr val="tx1"/>
                </a:solidFill>
                <a:latin typeface="Cambria" panose="02040503050406030204" pitchFamily="18" charset="0"/>
                <a:ea typeface="Cambria" panose="02040503050406030204" pitchFamily="18" charset="0"/>
              </a:rPr>
              <a:t>Osram PLPT9_450LB_E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scatterChart>
        <c:scatterStyle val="lineMarker"/>
        <c:varyColors val="0"/>
        <c:ser>
          <c:idx val="1"/>
          <c:order val="1"/>
          <c:tx>
            <c:v>Spectrum</c:v>
          </c:tx>
          <c:spPr>
            <a:ln w="12700" cap="rnd">
              <a:solidFill>
                <a:schemeClr val="accent1">
                  <a:lumMod val="75000"/>
                </a:schemeClr>
              </a:solidFill>
              <a:round/>
            </a:ln>
            <a:effectLst/>
          </c:spPr>
          <c:marker>
            <c:symbol val="none"/>
          </c:marker>
          <c:xVal>
            <c:numRef>
              <c:f>Osram_PLPT9_450LB_E_Spectrum!$A$3:$A$402</c:f>
              <c:numCache>
                <c:formatCode>General</c:formatCode>
                <c:ptCount val="400"/>
                <c:pt idx="0">
                  <c:v>400</c:v>
                </c:pt>
                <c:pt idx="1">
                  <c:v>400.25</c:v>
                </c:pt>
                <c:pt idx="2">
                  <c:v>400.5</c:v>
                </c:pt>
                <c:pt idx="3">
                  <c:v>400.75</c:v>
                </c:pt>
                <c:pt idx="4">
                  <c:v>401</c:v>
                </c:pt>
                <c:pt idx="5">
                  <c:v>401.25</c:v>
                </c:pt>
                <c:pt idx="6">
                  <c:v>401.5</c:v>
                </c:pt>
                <c:pt idx="7">
                  <c:v>401.75</c:v>
                </c:pt>
                <c:pt idx="8">
                  <c:v>402</c:v>
                </c:pt>
                <c:pt idx="9">
                  <c:v>402.25</c:v>
                </c:pt>
                <c:pt idx="10">
                  <c:v>402.5</c:v>
                </c:pt>
                <c:pt idx="11">
                  <c:v>402.75</c:v>
                </c:pt>
                <c:pt idx="12">
                  <c:v>403</c:v>
                </c:pt>
                <c:pt idx="13">
                  <c:v>403.25</c:v>
                </c:pt>
                <c:pt idx="14">
                  <c:v>403.5</c:v>
                </c:pt>
                <c:pt idx="15">
                  <c:v>403.75</c:v>
                </c:pt>
                <c:pt idx="16">
                  <c:v>404</c:v>
                </c:pt>
                <c:pt idx="17">
                  <c:v>404.25</c:v>
                </c:pt>
                <c:pt idx="18">
                  <c:v>404.5</c:v>
                </c:pt>
                <c:pt idx="19">
                  <c:v>404.75</c:v>
                </c:pt>
                <c:pt idx="20">
                  <c:v>405</c:v>
                </c:pt>
                <c:pt idx="21">
                  <c:v>405.25</c:v>
                </c:pt>
                <c:pt idx="22">
                  <c:v>405.5</c:v>
                </c:pt>
                <c:pt idx="23">
                  <c:v>405.75</c:v>
                </c:pt>
                <c:pt idx="24">
                  <c:v>406</c:v>
                </c:pt>
                <c:pt idx="25">
                  <c:v>406.25</c:v>
                </c:pt>
                <c:pt idx="26">
                  <c:v>406.5</c:v>
                </c:pt>
                <c:pt idx="27">
                  <c:v>406.75</c:v>
                </c:pt>
                <c:pt idx="28">
                  <c:v>407</c:v>
                </c:pt>
                <c:pt idx="29">
                  <c:v>407.25</c:v>
                </c:pt>
                <c:pt idx="30">
                  <c:v>407.5</c:v>
                </c:pt>
                <c:pt idx="31">
                  <c:v>407.75</c:v>
                </c:pt>
                <c:pt idx="32">
                  <c:v>408</c:v>
                </c:pt>
                <c:pt idx="33">
                  <c:v>408.25</c:v>
                </c:pt>
                <c:pt idx="34">
                  <c:v>408.5</c:v>
                </c:pt>
                <c:pt idx="35">
                  <c:v>408.75</c:v>
                </c:pt>
                <c:pt idx="36">
                  <c:v>409</c:v>
                </c:pt>
                <c:pt idx="37">
                  <c:v>409.25</c:v>
                </c:pt>
                <c:pt idx="38">
                  <c:v>409.5</c:v>
                </c:pt>
                <c:pt idx="39">
                  <c:v>409.75</c:v>
                </c:pt>
                <c:pt idx="40">
                  <c:v>410</c:v>
                </c:pt>
                <c:pt idx="41">
                  <c:v>410.25</c:v>
                </c:pt>
                <c:pt idx="42">
                  <c:v>410.5</c:v>
                </c:pt>
                <c:pt idx="43">
                  <c:v>410.75</c:v>
                </c:pt>
                <c:pt idx="44">
                  <c:v>411</c:v>
                </c:pt>
                <c:pt idx="45">
                  <c:v>411.25</c:v>
                </c:pt>
                <c:pt idx="46">
                  <c:v>411.5</c:v>
                </c:pt>
                <c:pt idx="47">
                  <c:v>411.75</c:v>
                </c:pt>
                <c:pt idx="48">
                  <c:v>412</c:v>
                </c:pt>
                <c:pt idx="49">
                  <c:v>412.25</c:v>
                </c:pt>
                <c:pt idx="50">
                  <c:v>412.5</c:v>
                </c:pt>
                <c:pt idx="51">
                  <c:v>412.75</c:v>
                </c:pt>
                <c:pt idx="52">
                  <c:v>413</c:v>
                </c:pt>
                <c:pt idx="53">
                  <c:v>413.25</c:v>
                </c:pt>
                <c:pt idx="54">
                  <c:v>413.5</c:v>
                </c:pt>
                <c:pt idx="55">
                  <c:v>413.75</c:v>
                </c:pt>
                <c:pt idx="56">
                  <c:v>414</c:v>
                </c:pt>
                <c:pt idx="57">
                  <c:v>414.25</c:v>
                </c:pt>
                <c:pt idx="58">
                  <c:v>414.5</c:v>
                </c:pt>
                <c:pt idx="59">
                  <c:v>414.75</c:v>
                </c:pt>
                <c:pt idx="60">
                  <c:v>415</c:v>
                </c:pt>
                <c:pt idx="61">
                  <c:v>415.25</c:v>
                </c:pt>
                <c:pt idx="62">
                  <c:v>415.5</c:v>
                </c:pt>
                <c:pt idx="63">
                  <c:v>415.75</c:v>
                </c:pt>
                <c:pt idx="64">
                  <c:v>416</c:v>
                </c:pt>
                <c:pt idx="65">
                  <c:v>416.25</c:v>
                </c:pt>
                <c:pt idx="66">
                  <c:v>416.5</c:v>
                </c:pt>
                <c:pt idx="67">
                  <c:v>416.75</c:v>
                </c:pt>
                <c:pt idx="68">
                  <c:v>417</c:v>
                </c:pt>
                <c:pt idx="69">
                  <c:v>417.25</c:v>
                </c:pt>
                <c:pt idx="70">
                  <c:v>417.5</c:v>
                </c:pt>
                <c:pt idx="71">
                  <c:v>417.75</c:v>
                </c:pt>
                <c:pt idx="72">
                  <c:v>418</c:v>
                </c:pt>
                <c:pt idx="73">
                  <c:v>418.25</c:v>
                </c:pt>
                <c:pt idx="74">
                  <c:v>418.5</c:v>
                </c:pt>
                <c:pt idx="75">
                  <c:v>418.75</c:v>
                </c:pt>
                <c:pt idx="76">
                  <c:v>419</c:v>
                </c:pt>
                <c:pt idx="77">
                  <c:v>419.25</c:v>
                </c:pt>
                <c:pt idx="78">
                  <c:v>419.5</c:v>
                </c:pt>
                <c:pt idx="79">
                  <c:v>419.75</c:v>
                </c:pt>
                <c:pt idx="80">
                  <c:v>420</c:v>
                </c:pt>
                <c:pt idx="81">
                  <c:v>420.25</c:v>
                </c:pt>
                <c:pt idx="82">
                  <c:v>420.5</c:v>
                </c:pt>
                <c:pt idx="83">
                  <c:v>420.75</c:v>
                </c:pt>
                <c:pt idx="84">
                  <c:v>421</c:v>
                </c:pt>
                <c:pt idx="85">
                  <c:v>421.25</c:v>
                </c:pt>
                <c:pt idx="86">
                  <c:v>421.5</c:v>
                </c:pt>
                <c:pt idx="87">
                  <c:v>421.75</c:v>
                </c:pt>
                <c:pt idx="88">
                  <c:v>422</c:v>
                </c:pt>
                <c:pt idx="89">
                  <c:v>422.25</c:v>
                </c:pt>
                <c:pt idx="90">
                  <c:v>422.5</c:v>
                </c:pt>
                <c:pt idx="91">
                  <c:v>422.75</c:v>
                </c:pt>
                <c:pt idx="92">
                  <c:v>423</c:v>
                </c:pt>
                <c:pt idx="93">
                  <c:v>423.25</c:v>
                </c:pt>
                <c:pt idx="94">
                  <c:v>423.5</c:v>
                </c:pt>
                <c:pt idx="95">
                  <c:v>423.75</c:v>
                </c:pt>
                <c:pt idx="96">
                  <c:v>424</c:v>
                </c:pt>
                <c:pt idx="97">
                  <c:v>424.25</c:v>
                </c:pt>
                <c:pt idx="98">
                  <c:v>424.5</c:v>
                </c:pt>
                <c:pt idx="99">
                  <c:v>424.75</c:v>
                </c:pt>
                <c:pt idx="100">
                  <c:v>425</c:v>
                </c:pt>
                <c:pt idx="101">
                  <c:v>425.25</c:v>
                </c:pt>
                <c:pt idx="102">
                  <c:v>425.5</c:v>
                </c:pt>
                <c:pt idx="103">
                  <c:v>425.75</c:v>
                </c:pt>
                <c:pt idx="104">
                  <c:v>426</c:v>
                </c:pt>
                <c:pt idx="105">
                  <c:v>426.25</c:v>
                </c:pt>
                <c:pt idx="106">
                  <c:v>426.5</c:v>
                </c:pt>
                <c:pt idx="107">
                  <c:v>426.75</c:v>
                </c:pt>
                <c:pt idx="108">
                  <c:v>427</c:v>
                </c:pt>
                <c:pt idx="109">
                  <c:v>427.25</c:v>
                </c:pt>
                <c:pt idx="110">
                  <c:v>427.5</c:v>
                </c:pt>
                <c:pt idx="111">
                  <c:v>427.75</c:v>
                </c:pt>
                <c:pt idx="112">
                  <c:v>428</c:v>
                </c:pt>
                <c:pt idx="113">
                  <c:v>428.25</c:v>
                </c:pt>
                <c:pt idx="114">
                  <c:v>428.5</c:v>
                </c:pt>
                <c:pt idx="115">
                  <c:v>428.75</c:v>
                </c:pt>
                <c:pt idx="116">
                  <c:v>429</c:v>
                </c:pt>
                <c:pt idx="117">
                  <c:v>429.25</c:v>
                </c:pt>
                <c:pt idx="118">
                  <c:v>429.5</c:v>
                </c:pt>
                <c:pt idx="119">
                  <c:v>429.75</c:v>
                </c:pt>
                <c:pt idx="120">
                  <c:v>430</c:v>
                </c:pt>
                <c:pt idx="121">
                  <c:v>430.25</c:v>
                </c:pt>
                <c:pt idx="122">
                  <c:v>430.5</c:v>
                </c:pt>
                <c:pt idx="123">
                  <c:v>430.75</c:v>
                </c:pt>
                <c:pt idx="124">
                  <c:v>431</c:v>
                </c:pt>
                <c:pt idx="125">
                  <c:v>431.25</c:v>
                </c:pt>
                <c:pt idx="126">
                  <c:v>431.5</c:v>
                </c:pt>
                <c:pt idx="127">
                  <c:v>431.75</c:v>
                </c:pt>
                <c:pt idx="128">
                  <c:v>432</c:v>
                </c:pt>
                <c:pt idx="129">
                  <c:v>432.25</c:v>
                </c:pt>
                <c:pt idx="130">
                  <c:v>432.5</c:v>
                </c:pt>
                <c:pt idx="131">
                  <c:v>432.75</c:v>
                </c:pt>
                <c:pt idx="132">
                  <c:v>433</c:v>
                </c:pt>
                <c:pt idx="133">
                  <c:v>433.25</c:v>
                </c:pt>
                <c:pt idx="134">
                  <c:v>433.5</c:v>
                </c:pt>
                <c:pt idx="135">
                  <c:v>433.75</c:v>
                </c:pt>
                <c:pt idx="136">
                  <c:v>434</c:v>
                </c:pt>
                <c:pt idx="137">
                  <c:v>434.25</c:v>
                </c:pt>
                <c:pt idx="138">
                  <c:v>434.5</c:v>
                </c:pt>
                <c:pt idx="139">
                  <c:v>434.75</c:v>
                </c:pt>
                <c:pt idx="140">
                  <c:v>435</c:v>
                </c:pt>
                <c:pt idx="141">
                  <c:v>435.25</c:v>
                </c:pt>
                <c:pt idx="142">
                  <c:v>435.5</c:v>
                </c:pt>
                <c:pt idx="143">
                  <c:v>435.75</c:v>
                </c:pt>
                <c:pt idx="144">
                  <c:v>436</c:v>
                </c:pt>
                <c:pt idx="145">
                  <c:v>436.25</c:v>
                </c:pt>
                <c:pt idx="146">
                  <c:v>436.5</c:v>
                </c:pt>
                <c:pt idx="147">
                  <c:v>436.75</c:v>
                </c:pt>
                <c:pt idx="148">
                  <c:v>437</c:v>
                </c:pt>
                <c:pt idx="149">
                  <c:v>437.25</c:v>
                </c:pt>
                <c:pt idx="150">
                  <c:v>437.5</c:v>
                </c:pt>
                <c:pt idx="151">
                  <c:v>437.75</c:v>
                </c:pt>
                <c:pt idx="152">
                  <c:v>438</c:v>
                </c:pt>
                <c:pt idx="153">
                  <c:v>438.25</c:v>
                </c:pt>
                <c:pt idx="154">
                  <c:v>438.5</c:v>
                </c:pt>
                <c:pt idx="155">
                  <c:v>438.75</c:v>
                </c:pt>
                <c:pt idx="156">
                  <c:v>439</c:v>
                </c:pt>
                <c:pt idx="157">
                  <c:v>439.25</c:v>
                </c:pt>
                <c:pt idx="158">
                  <c:v>439.5</c:v>
                </c:pt>
                <c:pt idx="159">
                  <c:v>439.75</c:v>
                </c:pt>
                <c:pt idx="160">
                  <c:v>440</c:v>
                </c:pt>
                <c:pt idx="161">
                  <c:v>440.25</c:v>
                </c:pt>
                <c:pt idx="162">
                  <c:v>440.5</c:v>
                </c:pt>
                <c:pt idx="163">
                  <c:v>440.75</c:v>
                </c:pt>
                <c:pt idx="164">
                  <c:v>441</c:v>
                </c:pt>
                <c:pt idx="165">
                  <c:v>441.25</c:v>
                </c:pt>
                <c:pt idx="166">
                  <c:v>441.5</c:v>
                </c:pt>
                <c:pt idx="167">
                  <c:v>441.75</c:v>
                </c:pt>
                <c:pt idx="168">
                  <c:v>442</c:v>
                </c:pt>
                <c:pt idx="169">
                  <c:v>442.25</c:v>
                </c:pt>
                <c:pt idx="170">
                  <c:v>442.5</c:v>
                </c:pt>
                <c:pt idx="171">
                  <c:v>442.75</c:v>
                </c:pt>
                <c:pt idx="172">
                  <c:v>443</c:v>
                </c:pt>
                <c:pt idx="173">
                  <c:v>443.25</c:v>
                </c:pt>
                <c:pt idx="174">
                  <c:v>443.5</c:v>
                </c:pt>
                <c:pt idx="175">
                  <c:v>443.75</c:v>
                </c:pt>
                <c:pt idx="176">
                  <c:v>444</c:v>
                </c:pt>
                <c:pt idx="177">
                  <c:v>444.25</c:v>
                </c:pt>
                <c:pt idx="178">
                  <c:v>444.5</c:v>
                </c:pt>
                <c:pt idx="179">
                  <c:v>444.75</c:v>
                </c:pt>
                <c:pt idx="180">
                  <c:v>445</c:v>
                </c:pt>
                <c:pt idx="181">
                  <c:v>445.25</c:v>
                </c:pt>
                <c:pt idx="182">
                  <c:v>445.5</c:v>
                </c:pt>
                <c:pt idx="183">
                  <c:v>445.75</c:v>
                </c:pt>
                <c:pt idx="184">
                  <c:v>446</c:v>
                </c:pt>
                <c:pt idx="185">
                  <c:v>446.25</c:v>
                </c:pt>
                <c:pt idx="186">
                  <c:v>446.5</c:v>
                </c:pt>
                <c:pt idx="187">
                  <c:v>446.75</c:v>
                </c:pt>
                <c:pt idx="188">
                  <c:v>447</c:v>
                </c:pt>
                <c:pt idx="189">
                  <c:v>447.25</c:v>
                </c:pt>
                <c:pt idx="190">
                  <c:v>447.5</c:v>
                </c:pt>
                <c:pt idx="191">
                  <c:v>447.75</c:v>
                </c:pt>
                <c:pt idx="192">
                  <c:v>448</c:v>
                </c:pt>
                <c:pt idx="193">
                  <c:v>448.25</c:v>
                </c:pt>
                <c:pt idx="194">
                  <c:v>448.5</c:v>
                </c:pt>
                <c:pt idx="195">
                  <c:v>448.75</c:v>
                </c:pt>
                <c:pt idx="196">
                  <c:v>449</c:v>
                </c:pt>
                <c:pt idx="197">
                  <c:v>449.25</c:v>
                </c:pt>
                <c:pt idx="198">
                  <c:v>449.5</c:v>
                </c:pt>
                <c:pt idx="199">
                  <c:v>449.75</c:v>
                </c:pt>
                <c:pt idx="200">
                  <c:v>450</c:v>
                </c:pt>
                <c:pt idx="201">
                  <c:v>450.25</c:v>
                </c:pt>
                <c:pt idx="202">
                  <c:v>450.5</c:v>
                </c:pt>
                <c:pt idx="203">
                  <c:v>450.75</c:v>
                </c:pt>
                <c:pt idx="204">
                  <c:v>451</c:v>
                </c:pt>
                <c:pt idx="205">
                  <c:v>451.25</c:v>
                </c:pt>
                <c:pt idx="206">
                  <c:v>451.5</c:v>
                </c:pt>
                <c:pt idx="207">
                  <c:v>451.75</c:v>
                </c:pt>
                <c:pt idx="208">
                  <c:v>452</c:v>
                </c:pt>
                <c:pt idx="209">
                  <c:v>452.25</c:v>
                </c:pt>
                <c:pt idx="210">
                  <c:v>452.5</c:v>
                </c:pt>
                <c:pt idx="211">
                  <c:v>452.75</c:v>
                </c:pt>
                <c:pt idx="212">
                  <c:v>453</c:v>
                </c:pt>
                <c:pt idx="213">
                  <c:v>453.25</c:v>
                </c:pt>
                <c:pt idx="214">
                  <c:v>453.5</c:v>
                </c:pt>
                <c:pt idx="215">
                  <c:v>453.75</c:v>
                </c:pt>
                <c:pt idx="216">
                  <c:v>454</c:v>
                </c:pt>
                <c:pt idx="217">
                  <c:v>454.25</c:v>
                </c:pt>
                <c:pt idx="218">
                  <c:v>454.5</c:v>
                </c:pt>
                <c:pt idx="219">
                  <c:v>454.75</c:v>
                </c:pt>
                <c:pt idx="220">
                  <c:v>455</c:v>
                </c:pt>
                <c:pt idx="221">
                  <c:v>455.25</c:v>
                </c:pt>
                <c:pt idx="222">
                  <c:v>455.5</c:v>
                </c:pt>
                <c:pt idx="223">
                  <c:v>455.75</c:v>
                </c:pt>
                <c:pt idx="224">
                  <c:v>456</c:v>
                </c:pt>
                <c:pt idx="225">
                  <c:v>456.25</c:v>
                </c:pt>
                <c:pt idx="226">
                  <c:v>456.5</c:v>
                </c:pt>
                <c:pt idx="227">
                  <c:v>456.75</c:v>
                </c:pt>
                <c:pt idx="228">
                  <c:v>457</c:v>
                </c:pt>
                <c:pt idx="229">
                  <c:v>457.25</c:v>
                </c:pt>
                <c:pt idx="230">
                  <c:v>457.5</c:v>
                </c:pt>
                <c:pt idx="231">
                  <c:v>457.75</c:v>
                </c:pt>
                <c:pt idx="232">
                  <c:v>458</c:v>
                </c:pt>
                <c:pt idx="233">
                  <c:v>458.25</c:v>
                </c:pt>
                <c:pt idx="234">
                  <c:v>458.5</c:v>
                </c:pt>
                <c:pt idx="235">
                  <c:v>458.75</c:v>
                </c:pt>
                <c:pt idx="236">
                  <c:v>459</c:v>
                </c:pt>
                <c:pt idx="237">
                  <c:v>459.25</c:v>
                </c:pt>
                <c:pt idx="238">
                  <c:v>459.5</c:v>
                </c:pt>
                <c:pt idx="239">
                  <c:v>459.75</c:v>
                </c:pt>
                <c:pt idx="240">
                  <c:v>460</c:v>
                </c:pt>
                <c:pt idx="241">
                  <c:v>460.25</c:v>
                </c:pt>
                <c:pt idx="242">
                  <c:v>460.5</c:v>
                </c:pt>
                <c:pt idx="243">
                  <c:v>460.75</c:v>
                </c:pt>
                <c:pt idx="244">
                  <c:v>461</c:v>
                </c:pt>
                <c:pt idx="245">
                  <c:v>461.25</c:v>
                </c:pt>
                <c:pt idx="246">
                  <c:v>461.5</c:v>
                </c:pt>
                <c:pt idx="247">
                  <c:v>461.75</c:v>
                </c:pt>
                <c:pt idx="248">
                  <c:v>462</c:v>
                </c:pt>
                <c:pt idx="249">
                  <c:v>462.25</c:v>
                </c:pt>
                <c:pt idx="250">
                  <c:v>462.5</c:v>
                </c:pt>
                <c:pt idx="251">
                  <c:v>462.75</c:v>
                </c:pt>
                <c:pt idx="252">
                  <c:v>463</c:v>
                </c:pt>
                <c:pt idx="253">
                  <c:v>463.25</c:v>
                </c:pt>
                <c:pt idx="254">
                  <c:v>463.5</c:v>
                </c:pt>
                <c:pt idx="255">
                  <c:v>463.75</c:v>
                </c:pt>
                <c:pt idx="256">
                  <c:v>464</c:v>
                </c:pt>
                <c:pt idx="257">
                  <c:v>464.25</c:v>
                </c:pt>
                <c:pt idx="258">
                  <c:v>464.5</c:v>
                </c:pt>
                <c:pt idx="259">
                  <c:v>464.75</c:v>
                </c:pt>
                <c:pt idx="260">
                  <c:v>465</c:v>
                </c:pt>
                <c:pt idx="261">
                  <c:v>465.25</c:v>
                </c:pt>
                <c:pt idx="262">
                  <c:v>465.5</c:v>
                </c:pt>
                <c:pt idx="263">
                  <c:v>465.75</c:v>
                </c:pt>
                <c:pt idx="264">
                  <c:v>466</c:v>
                </c:pt>
                <c:pt idx="265">
                  <c:v>466.25</c:v>
                </c:pt>
                <c:pt idx="266">
                  <c:v>466.5</c:v>
                </c:pt>
                <c:pt idx="267">
                  <c:v>466.75</c:v>
                </c:pt>
                <c:pt idx="268">
                  <c:v>467</c:v>
                </c:pt>
                <c:pt idx="269">
                  <c:v>467.25</c:v>
                </c:pt>
                <c:pt idx="270">
                  <c:v>467.5</c:v>
                </c:pt>
                <c:pt idx="271">
                  <c:v>467.75</c:v>
                </c:pt>
                <c:pt idx="272">
                  <c:v>468</c:v>
                </c:pt>
                <c:pt idx="273">
                  <c:v>468.25</c:v>
                </c:pt>
                <c:pt idx="274">
                  <c:v>468.5</c:v>
                </c:pt>
                <c:pt idx="275">
                  <c:v>468.75</c:v>
                </c:pt>
                <c:pt idx="276">
                  <c:v>469</c:v>
                </c:pt>
                <c:pt idx="277">
                  <c:v>469.25</c:v>
                </c:pt>
                <c:pt idx="278">
                  <c:v>469.5</c:v>
                </c:pt>
                <c:pt idx="279">
                  <c:v>469.75</c:v>
                </c:pt>
                <c:pt idx="280">
                  <c:v>470</c:v>
                </c:pt>
                <c:pt idx="281">
                  <c:v>470.25</c:v>
                </c:pt>
                <c:pt idx="282">
                  <c:v>470.5</c:v>
                </c:pt>
                <c:pt idx="283">
                  <c:v>470.75</c:v>
                </c:pt>
                <c:pt idx="284">
                  <c:v>471</c:v>
                </c:pt>
                <c:pt idx="285">
                  <c:v>471.25</c:v>
                </c:pt>
                <c:pt idx="286">
                  <c:v>471.5</c:v>
                </c:pt>
                <c:pt idx="287">
                  <c:v>471.75</c:v>
                </c:pt>
                <c:pt idx="288">
                  <c:v>472</c:v>
                </c:pt>
                <c:pt idx="289">
                  <c:v>472.25</c:v>
                </c:pt>
                <c:pt idx="290">
                  <c:v>472.5</c:v>
                </c:pt>
                <c:pt idx="291">
                  <c:v>472.75</c:v>
                </c:pt>
                <c:pt idx="292">
                  <c:v>473</c:v>
                </c:pt>
                <c:pt idx="293">
                  <c:v>473.25</c:v>
                </c:pt>
                <c:pt idx="294">
                  <c:v>473.5</c:v>
                </c:pt>
                <c:pt idx="295">
                  <c:v>473.75</c:v>
                </c:pt>
                <c:pt idx="296">
                  <c:v>474</c:v>
                </c:pt>
                <c:pt idx="297">
                  <c:v>474.25</c:v>
                </c:pt>
                <c:pt idx="298">
                  <c:v>474.5</c:v>
                </c:pt>
                <c:pt idx="299">
                  <c:v>474.75</c:v>
                </c:pt>
                <c:pt idx="300">
                  <c:v>475</c:v>
                </c:pt>
                <c:pt idx="301">
                  <c:v>475.25</c:v>
                </c:pt>
                <c:pt idx="302">
                  <c:v>475.5</c:v>
                </c:pt>
                <c:pt idx="303">
                  <c:v>475.75</c:v>
                </c:pt>
                <c:pt idx="304">
                  <c:v>476</c:v>
                </c:pt>
                <c:pt idx="305">
                  <c:v>476.25</c:v>
                </c:pt>
                <c:pt idx="306">
                  <c:v>476.5</c:v>
                </c:pt>
                <c:pt idx="307">
                  <c:v>476.75</c:v>
                </c:pt>
                <c:pt idx="308">
                  <c:v>477</c:v>
                </c:pt>
                <c:pt idx="309">
                  <c:v>477.25</c:v>
                </c:pt>
                <c:pt idx="310">
                  <c:v>477.5</c:v>
                </c:pt>
                <c:pt idx="311">
                  <c:v>477.75</c:v>
                </c:pt>
                <c:pt idx="312">
                  <c:v>478</c:v>
                </c:pt>
                <c:pt idx="313">
                  <c:v>478.25</c:v>
                </c:pt>
                <c:pt idx="314">
                  <c:v>478.5</c:v>
                </c:pt>
                <c:pt idx="315">
                  <c:v>478.75</c:v>
                </c:pt>
                <c:pt idx="316">
                  <c:v>479</c:v>
                </c:pt>
                <c:pt idx="317">
                  <c:v>479.25</c:v>
                </c:pt>
                <c:pt idx="318">
                  <c:v>479.5</c:v>
                </c:pt>
                <c:pt idx="319">
                  <c:v>479.75</c:v>
                </c:pt>
                <c:pt idx="320">
                  <c:v>480</c:v>
                </c:pt>
                <c:pt idx="321">
                  <c:v>480.25</c:v>
                </c:pt>
                <c:pt idx="322">
                  <c:v>480.5</c:v>
                </c:pt>
                <c:pt idx="323">
                  <c:v>480.75</c:v>
                </c:pt>
                <c:pt idx="324">
                  <c:v>481</c:v>
                </c:pt>
                <c:pt idx="325">
                  <c:v>481.25</c:v>
                </c:pt>
                <c:pt idx="326">
                  <c:v>481.5</c:v>
                </c:pt>
                <c:pt idx="327">
                  <c:v>481.75</c:v>
                </c:pt>
                <c:pt idx="328">
                  <c:v>482</c:v>
                </c:pt>
                <c:pt idx="329">
                  <c:v>482.25</c:v>
                </c:pt>
                <c:pt idx="330">
                  <c:v>482.5</c:v>
                </c:pt>
                <c:pt idx="331">
                  <c:v>482.75</c:v>
                </c:pt>
                <c:pt idx="332">
                  <c:v>483</c:v>
                </c:pt>
                <c:pt idx="333">
                  <c:v>483.25</c:v>
                </c:pt>
                <c:pt idx="334">
                  <c:v>483.5</c:v>
                </c:pt>
                <c:pt idx="335">
                  <c:v>483.75</c:v>
                </c:pt>
                <c:pt idx="336">
                  <c:v>484</c:v>
                </c:pt>
                <c:pt idx="337">
                  <c:v>484.25</c:v>
                </c:pt>
                <c:pt idx="338">
                  <c:v>484.5</c:v>
                </c:pt>
                <c:pt idx="339">
                  <c:v>484.75</c:v>
                </c:pt>
                <c:pt idx="340">
                  <c:v>485</c:v>
                </c:pt>
                <c:pt idx="341">
                  <c:v>485.25</c:v>
                </c:pt>
                <c:pt idx="342">
                  <c:v>485.5</c:v>
                </c:pt>
                <c:pt idx="343">
                  <c:v>485.75</c:v>
                </c:pt>
                <c:pt idx="344">
                  <c:v>486</c:v>
                </c:pt>
                <c:pt idx="345">
                  <c:v>486.25</c:v>
                </c:pt>
                <c:pt idx="346">
                  <c:v>486.5</c:v>
                </c:pt>
                <c:pt idx="347">
                  <c:v>486.75</c:v>
                </c:pt>
                <c:pt idx="348">
                  <c:v>487</c:v>
                </c:pt>
                <c:pt idx="349">
                  <c:v>487.25</c:v>
                </c:pt>
                <c:pt idx="350">
                  <c:v>487.5</c:v>
                </c:pt>
                <c:pt idx="351">
                  <c:v>487.75</c:v>
                </c:pt>
                <c:pt idx="352">
                  <c:v>488</c:v>
                </c:pt>
                <c:pt idx="353">
                  <c:v>488.25</c:v>
                </c:pt>
                <c:pt idx="354">
                  <c:v>488.5</c:v>
                </c:pt>
                <c:pt idx="355">
                  <c:v>488.75</c:v>
                </c:pt>
                <c:pt idx="356">
                  <c:v>489</c:v>
                </c:pt>
                <c:pt idx="357">
                  <c:v>489.25</c:v>
                </c:pt>
                <c:pt idx="358">
                  <c:v>489.5</c:v>
                </c:pt>
                <c:pt idx="359">
                  <c:v>489.75</c:v>
                </c:pt>
                <c:pt idx="360">
                  <c:v>490</c:v>
                </c:pt>
                <c:pt idx="361">
                  <c:v>490.25</c:v>
                </c:pt>
                <c:pt idx="362">
                  <c:v>490.5</c:v>
                </c:pt>
                <c:pt idx="363">
                  <c:v>490.75</c:v>
                </c:pt>
                <c:pt idx="364">
                  <c:v>491</c:v>
                </c:pt>
                <c:pt idx="365">
                  <c:v>491.25</c:v>
                </c:pt>
                <c:pt idx="366">
                  <c:v>491.5</c:v>
                </c:pt>
                <c:pt idx="367">
                  <c:v>491.75</c:v>
                </c:pt>
                <c:pt idx="368">
                  <c:v>492</c:v>
                </c:pt>
                <c:pt idx="369">
                  <c:v>492.25</c:v>
                </c:pt>
                <c:pt idx="370">
                  <c:v>492.5</c:v>
                </c:pt>
                <c:pt idx="371">
                  <c:v>492.75</c:v>
                </c:pt>
                <c:pt idx="372">
                  <c:v>493</c:v>
                </c:pt>
                <c:pt idx="373">
                  <c:v>493.25</c:v>
                </c:pt>
                <c:pt idx="374">
                  <c:v>493.5</c:v>
                </c:pt>
                <c:pt idx="375">
                  <c:v>493.75</c:v>
                </c:pt>
                <c:pt idx="376">
                  <c:v>494</c:v>
                </c:pt>
                <c:pt idx="377">
                  <c:v>494.25</c:v>
                </c:pt>
                <c:pt idx="378">
                  <c:v>494.5</c:v>
                </c:pt>
                <c:pt idx="379">
                  <c:v>494.75</c:v>
                </c:pt>
                <c:pt idx="380">
                  <c:v>495</c:v>
                </c:pt>
                <c:pt idx="381">
                  <c:v>495.25</c:v>
                </c:pt>
                <c:pt idx="382">
                  <c:v>495.5</c:v>
                </c:pt>
                <c:pt idx="383">
                  <c:v>495.75</c:v>
                </c:pt>
                <c:pt idx="384">
                  <c:v>496</c:v>
                </c:pt>
                <c:pt idx="385">
                  <c:v>496.25</c:v>
                </c:pt>
                <c:pt idx="386">
                  <c:v>496.5</c:v>
                </c:pt>
                <c:pt idx="387">
                  <c:v>496.75</c:v>
                </c:pt>
                <c:pt idx="388">
                  <c:v>497</c:v>
                </c:pt>
                <c:pt idx="389">
                  <c:v>497.25</c:v>
                </c:pt>
                <c:pt idx="390">
                  <c:v>497.5</c:v>
                </c:pt>
                <c:pt idx="391">
                  <c:v>497.75</c:v>
                </c:pt>
                <c:pt idx="392">
                  <c:v>498</c:v>
                </c:pt>
                <c:pt idx="393">
                  <c:v>498.25</c:v>
                </c:pt>
                <c:pt idx="394">
                  <c:v>498.5</c:v>
                </c:pt>
                <c:pt idx="395">
                  <c:v>498.75</c:v>
                </c:pt>
                <c:pt idx="396">
                  <c:v>499</c:v>
                </c:pt>
                <c:pt idx="397">
                  <c:v>499.25</c:v>
                </c:pt>
                <c:pt idx="398">
                  <c:v>499.5</c:v>
                </c:pt>
                <c:pt idx="399">
                  <c:v>499.75</c:v>
                </c:pt>
              </c:numCache>
            </c:numRef>
          </c:xVal>
          <c:yVal>
            <c:numRef>
              <c:f>Osram_PLPT9_450LB_E_Spectrum!$B$3:$B$402</c:f>
              <c:numCache>
                <c:formatCode>0.00E+00</c:formatCode>
                <c:ptCount val="400"/>
                <c:pt idx="0">
                  <c:v>1601</c:v>
                </c:pt>
                <c:pt idx="1">
                  <c:v>1592.7</c:v>
                </c:pt>
                <c:pt idx="2">
                  <c:v>1585.7</c:v>
                </c:pt>
                <c:pt idx="3">
                  <c:v>1580.9</c:v>
                </c:pt>
                <c:pt idx="4">
                  <c:v>1577.8</c:v>
                </c:pt>
                <c:pt idx="5">
                  <c:v>1576.5</c:v>
                </c:pt>
                <c:pt idx="6">
                  <c:v>1581</c:v>
                </c:pt>
                <c:pt idx="7">
                  <c:v>1588.9</c:v>
                </c:pt>
                <c:pt idx="8">
                  <c:v>1598.7</c:v>
                </c:pt>
                <c:pt idx="9">
                  <c:v>1608.2</c:v>
                </c:pt>
                <c:pt idx="10">
                  <c:v>1613.4</c:v>
                </c:pt>
                <c:pt idx="11">
                  <c:v>1616.2</c:v>
                </c:pt>
                <c:pt idx="12">
                  <c:v>1617.1</c:v>
                </c:pt>
                <c:pt idx="13">
                  <c:v>1617.6</c:v>
                </c:pt>
                <c:pt idx="14">
                  <c:v>1616.9</c:v>
                </c:pt>
                <c:pt idx="15">
                  <c:v>1614.7</c:v>
                </c:pt>
                <c:pt idx="16">
                  <c:v>1611.9</c:v>
                </c:pt>
                <c:pt idx="17">
                  <c:v>1609.9</c:v>
                </c:pt>
                <c:pt idx="18">
                  <c:v>1608.7</c:v>
                </c:pt>
                <c:pt idx="19">
                  <c:v>1610.6</c:v>
                </c:pt>
                <c:pt idx="20">
                  <c:v>1610.5</c:v>
                </c:pt>
                <c:pt idx="21">
                  <c:v>1609.5</c:v>
                </c:pt>
                <c:pt idx="22">
                  <c:v>1608.8</c:v>
                </c:pt>
                <c:pt idx="23">
                  <c:v>1609.2</c:v>
                </c:pt>
                <c:pt idx="24">
                  <c:v>1609.2</c:v>
                </c:pt>
                <c:pt idx="25">
                  <c:v>1607.1</c:v>
                </c:pt>
                <c:pt idx="26">
                  <c:v>1602.6</c:v>
                </c:pt>
                <c:pt idx="27">
                  <c:v>1599</c:v>
                </c:pt>
                <c:pt idx="28">
                  <c:v>1597</c:v>
                </c:pt>
                <c:pt idx="29">
                  <c:v>1597.3</c:v>
                </c:pt>
                <c:pt idx="30">
                  <c:v>1598.8</c:v>
                </c:pt>
                <c:pt idx="31">
                  <c:v>1601.8</c:v>
                </c:pt>
                <c:pt idx="32">
                  <c:v>1607.8</c:v>
                </c:pt>
                <c:pt idx="33">
                  <c:v>1612.9</c:v>
                </c:pt>
                <c:pt idx="34">
                  <c:v>1617.9</c:v>
                </c:pt>
                <c:pt idx="35">
                  <c:v>1625.2</c:v>
                </c:pt>
                <c:pt idx="36">
                  <c:v>1632.4</c:v>
                </c:pt>
                <c:pt idx="37">
                  <c:v>1637.9</c:v>
                </c:pt>
                <c:pt idx="38">
                  <c:v>1639.4</c:v>
                </c:pt>
                <c:pt idx="39">
                  <c:v>1640.8</c:v>
                </c:pt>
                <c:pt idx="40">
                  <c:v>1643.8</c:v>
                </c:pt>
                <c:pt idx="41">
                  <c:v>1649.1</c:v>
                </c:pt>
                <c:pt idx="42">
                  <c:v>1650.3</c:v>
                </c:pt>
                <c:pt idx="43">
                  <c:v>1648.7</c:v>
                </c:pt>
                <c:pt idx="44">
                  <c:v>1644.5</c:v>
                </c:pt>
                <c:pt idx="45">
                  <c:v>1638</c:v>
                </c:pt>
                <c:pt idx="46">
                  <c:v>1630.9</c:v>
                </c:pt>
                <c:pt idx="47">
                  <c:v>1623.8</c:v>
                </c:pt>
                <c:pt idx="48">
                  <c:v>1618.4</c:v>
                </c:pt>
                <c:pt idx="49">
                  <c:v>1612.4</c:v>
                </c:pt>
                <c:pt idx="50">
                  <c:v>1607.7</c:v>
                </c:pt>
                <c:pt idx="51">
                  <c:v>1606.8</c:v>
                </c:pt>
                <c:pt idx="52">
                  <c:v>1609.4</c:v>
                </c:pt>
                <c:pt idx="53">
                  <c:v>1612.9</c:v>
                </c:pt>
                <c:pt idx="54">
                  <c:v>1616.8</c:v>
                </c:pt>
                <c:pt idx="55">
                  <c:v>1616.6</c:v>
                </c:pt>
                <c:pt idx="56">
                  <c:v>1618</c:v>
                </c:pt>
                <c:pt idx="57">
                  <c:v>1621.2</c:v>
                </c:pt>
                <c:pt idx="58">
                  <c:v>1621.9</c:v>
                </c:pt>
                <c:pt idx="59">
                  <c:v>1621.4</c:v>
                </c:pt>
                <c:pt idx="60">
                  <c:v>1620.4</c:v>
                </c:pt>
                <c:pt idx="61">
                  <c:v>1621.9</c:v>
                </c:pt>
                <c:pt idx="62">
                  <c:v>1628.6</c:v>
                </c:pt>
                <c:pt idx="63">
                  <c:v>1636.8</c:v>
                </c:pt>
                <c:pt idx="64">
                  <c:v>1643.3</c:v>
                </c:pt>
                <c:pt idx="65">
                  <c:v>1644.9</c:v>
                </c:pt>
                <c:pt idx="66">
                  <c:v>1645.2</c:v>
                </c:pt>
                <c:pt idx="67">
                  <c:v>1645</c:v>
                </c:pt>
                <c:pt idx="68">
                  <c:v>1641.3</c:v>
                </c:pt>
                <c:pt idx="69">
                  <c:v>1634.4</c:v>
                </c:pt>
                <c:pt idx="70">
                  <c:v>1624.1</c:v>
                </c:pt>
                <c:pt idx="71">
                  <c:v>1613.9</c:v>
                </c:pt>
                <c:pt idx="72">
                  <c:v>1606.5</c:v>
                </c:pt>
                <c:pt idx="73">
                  <c:v>1601.8</c:v>
                </c:pt>
                <c:pt idx="74">
                  <c:v>1600</c:v>
                </c:pt>
                <c:pt idx="75">
                  <c:v>1603.1</c:v>
                </c:pt>
                <c:pt idx="76">
                  <c:v>1608</c:v>
                </c:pt>
                <c:pt idx="77">
                  <c:v>1609.3</c:v>
                </c:pt>
                <c:pt idx="78">
                  <c:v>1608.1</c:v>
                </c:pt>
                <c:pt idx="79">
                  <c:v>1607.6</c:v>
                </c:pt>
                <c:pt idx="80">
                  <c:v>1611</c:v>
                </c:pt>
                <c:pt idx="81">
                  <c:v>1613.2</c:v>
                </c:pt>
                <c:pt idx="82">
                  <c:v>1613.1</c:v>
                </c:pt>
                <c:pt idx="83">
                  <c:v>1609.7</c:v>
                </c:pt>
                <c:pt idx="84">
                  <c:v>1609.1</c:v>
                </c:pt>
                <c:pt idx="85">
                  <c:v>1610.2</c:v>
                </c:pt>
                <c:pt idx="86">
                  <c:v>1612.8</c:v>
                </c:pt>
                <c:pt idx="87">
                  <c:v>1612.8</c:v>
                </c:pt>
                <c:pt idx="88">
                  <c:v>1614.5</c:v>
                </c:pt>
                <c:pt idx="89">
                  <c:v>1617.7</c:v>
                </c:pt>
                <c:pt idx="90">
                  <c:v>1622.8</c:v>
                </c:pt>
                <c:pt idx="91">
                  <c:v>1626.3</c:v>
                </c:pt>
                <c:pt idx="92">
                  <c:v>1628.6</c:v>
                </c:pt>
                <c:pt idx="93">
                  <c:v>1629.6</c:v>
                </c:pt>
                <c:pt idx="94">
                  <c:v>1631.6</c:v>
                </c:pt>
                <c:pt idx="95">
                  <c:v>1633.4</c:v>
                </c:pt>
                <c:pt idx="96">
                  <c:v>1633.6</c:v>
                </c:pt>
                <c:pt idx="97">
                  <c:v>1629.5</c:v>
                </c:pt>
                <c:pt idx="98">
                  <c:v>1625.7</c:v>
                </c:pt>
                <c:pt idx="99">
                  <c:v>1623.9</c:v>
                </c:pt>
                <c:pt idx="100">
                  <c:v>1628.7</c:v>
                </c:pt>
                <c:pt idx="101">
                  <c:v>1632.8</c:v>
                </c:pt>
                <c:pt idx="102">
                  <c:v>1635.4</c:v>
                </c:pt>
                <c:pt idx="103">
                  <c:v>1635.4</c:v>
                </c:pt>
                <c:pt idx="104">
                  <c:v>1636.6</c:v>
                </c:pt>
                <c:pt idx="105">
                  <c:v>1638.7</c:v>
                </c:pt>
                <c:pt idx="106">
                  <c:v>1640.1</c:v>
                </c:pt>
                <c:pt idx="107">
                  <c:v>1639.6</c:v>
                </c:pt>
                <c:pt idx="108">
                  <c:v>1637.7</c:v>
                </c:pt>
                <c:pt idx="109">
                  <c:v>1633.7</c:v>
                </c:pt>
                <c:pt idx="110">
                  <c:v>1629.4</c:v>
                </c:pt>
                <c:pt idx="111">
                  <c:v>1625.8</c:v>
                </c:pt>
                <c:pt idx="112">
                  <c:v>1625.1</c:v>
                </c:pt>
                <c:pt idx="113">
                  <c:v>1627.3</c:v>
                </c:pt>
                <c:pt idx="114">
                  <c:v>1629.8</c:v>
                </c:pt>
                <c:pt idx="115">
                  <c:v>1631.4</c:v>
                </c:pt>
                <c:pt idx="116">
                  <c:v>1634.5</c:v>
                </c:pt>
                <c:pt idx="117">
                  <c:v>1637.4</c:v>
                </c:pt>
                <c:pt idx="118">
                  <c:v>1639.9</c:v>
                </c:pt>
                <c:pt idx="119">
                  <c:v>1639.2</c:v>
                </c:pt>
                <c:pt idx="120">
                  <c:v>1638</c:v>
                </c:pt>
                <c:pt idx="121">
                  <c:v>1636.4</c:v>
                </c:pt>
                <c:pt idx="122">
                  <c:v>1637.4</c:v>
                </c:pt>
                <c:pt idx="123">
                  <c:v>1638.4</c:v>
                </c:pt>
                <c:pt idx="124">
                  <c:v>1639.6</c:v>
                </c:pt>
                <c:pt idx="125">
                  <c:v>1642.7</c:v>
                </c:pt>
                <c:pt idx="126">
                  <c:v>1647</c:v>
                </c:pt>
                <c:pt idx="127">
                  <c:v>1651.7</c:v>
                </c:pt>
                <c:pt idx="128">
                  <c:v>1656.2</c:v>
                </c:pt>
                <c:pt idx="129">
                  <c:v>1658.3</c:v>
                </c:pt>
                <c:pt idx="130">
                  <c:v>1660.3</c:v>
                </c:pt>
                <c:pt idx="131">
                  <c:v>1664.1</c:v>
                </c:pt>
                <c:pt idx="132">
                  <c:v>1669.7</c:v>
                </c:pt>
                <c:pt idx="133">
                  <c:v>1673.7</c:v>
                </c:pt>
                <c:pt idx="134">
                  <c:v>1674.2</c:v>
                </c:pt>
                <c:pt idx="135">
                  <c:v>1671.4</c:v>
                </c:pt>
                <c:pt idx="136">
                  <c:v>1667.4</c:v>
                </c:pt>
                <c:pt idx="137">
                  <c:v>1662.3</c:v>
                </c:pt>
                <c:pt idx="138">
                  <c:v>1656.2</c:v>
                </c:pt>
                <c:pt idx="139">
                  <c:v>1650</c:v>
                </c:pt>
                <c:pt idx="140">
                  <c:v>1644</c:v>
                </c:pt>
                <c:pt idx="141">
                  <c:v>1643.6</c:v>
                </c:pt>
                <c:pt idx="142">
                  <c:v>1644.5</c:v>
                </c:pt>
                <c:pt idx="143">
                  <c:v>1646.6</c:v>
                </c:pt>
                <c:pt idx="144">
                  <c:v>1649.7</c:v>
                </c:pt>
                <c:pt idx="145">
                  <c:v>1652.3</c:v>
                </c:pt>
                <c:pt idx="146">
                  <c:v>1655.1</c:v>
                </c:pt>
                <c:pt idx="147">
                  <c:v>1659.9</c:v>
                </c:pt>
                <c:pt idx="148">
                  <c:v>1663.7</c:v>
                </c:pt>
                <c:pt idx="149">
                  <c:v>1667.2</c:v>
                </c:pt>
                <c:pt idx="150">
                  <c:v>1671</c:v>
                </c:pt>
                <c:pt idx="151">
                  <c:v>1679.6</c:v>
                </c:pt>
                <c:pt idx="152">
                  <c:v>1689.6</c:v>
                </c:pt>
                <c:pt idx="153">
                  <c:v>1700</c:v>
                </c:pt>
                <c:pt idx="154">
                  <c:v>1705.8</c:v>
                </c:pt>
                <c:pt idx="155">
                  <c:v>1711.6</c:v>
                </c:pt>
                <c:pt idx="156">
                  <c:v>1718.7</c:v>
                </c:pt>
                <c:pt idx="157">
                  <c:v>1729.1</c:v>
                </c:pt>
                <c:pt idx="158">
                  <c:v>1737.1</c:v>
                </c:pt>
                <c:pt idx="159">
                  <c:v>1742</c:v>
                </c:pt>
                <c:pt idx="160">
                  <c:v>1741.3</c:v>
                </c:pt>
                <c:pt idx="161">
                  <c:v>1744</c:v>
                </c:pt>
                <c:pt idx="162">
                  <c:v>1749.7</c:v>
                </c:pt>
                <c:pt idx="163">
                  <c:v>1757.1</c:v>
                </c:pt>
                <c:pt idx="164">
                  <c:v>1763.2</c:v>
                </c:pt>
                <c:pt idx="165">
                  <c:v>1769.2</c:v>
                </c:pt>
                <c:pt idx="166">
                  <c:v>1779.2</c:v>
                </c:pt>
                <c:pt idx="167">
                  <c:v>1797.6</c:v>
                </c:pt>
                <c:pt idx="168">
                  <c:v>1821.1</c:v>
                </c:pt>
                <c:pt idx="169">
                  <c:v>1848.5</c:v>
                </c:pt>
                <c:pt idx="170">
                  <c:v>1878.2</c:v>
                </c:pt>
                <c:pt idx="171">
                  <c:v>1911.7</c:v>
                </c:pt>
                <c:pt idx="172">
                  <c:v>1953.1</c:v>
                </c:pt>
                <c:pt idx="173">
                  <c:v>2009.6</c:v>
                </c:pt>
                <c:pt idx="174">
                  <c:v>2081.6</c:v>
                </c:pt>
                <c:pt idx="175">
                  <c:v>2178</c:v>
                </c:pt>
                <c:pt idx="176">
                  <c:v>2353.6</c:v>
                </c:pt>
                <c:pt idx="177">
                  <c:v>2685.6</c:v>
                </c:pt>
                <c:pt idx="178">
                  <c:v>3243.3</c:v>
                </c:pt>
                <c:pt idx="179">
                  <c:v>4729.8</c:v>
                </c:pt>
                <c:pt idx="180">
                  <c:v>7086.7</c:v>
                </c:pt>
                <c:pt idx="181">
                  <c:v>10411</c:v>
                </c:pt>
                <c:pt idx="182">
                  <c:v>15928</c:v>
                </c:pt>
                <c:pt idx="183">
                  <c:v>22228</c:v>
                </c:pt>
                <c:pt idx="184">
                  <c:v>29243</c:v>
                </c:pt>
                <c:pt idx="185">
                  <c:v>36377</c:v>
                </c:pt>
                <c:pt idx="186">
                  <c:v>42964</c:v>
                </c:pt>
                <c:pt idx="187">
                  <c:v>48898</c:v>
                </c:pt>
                <c:pt idx="188">
                  <c:v>52622</c:v>
                </c:pt>
                <c:pt idx="189">
                  <c:v>54121</c:v>
                </c:pt>
                <c:pt idx="190">
                  <c:v>53693</c:v>
                </c:pt>
                <c:pt idx="191">
                  <c:v>49994</c:v>
                </c:pt>
                <c:pt idx="192">
                  <c:v>44502</c:v>
                </c:pt>
                <c:pt idx="193">
                  <c:v>37997</c:v>
                </c:pt>
                <c:pt idx="194">
                  <c:v>30826</c:v>
                </c:pt>
                <c:pt idx="195">
                  <c:v>23911</c:v>
                </c:pt>
                <c:pt idx="196">
                  <c:v>17388</c:v>
                </c:pt>
                <c:pt idx="197">
                  <c:v>11698</c:v>
                </c:pt>
                <c:pt idx="198">
                  <c:v>7791.1</c:v>
                </c:pt>
                <c:pt idx="199">
                  <c:v>5022.3999999999996</c:v>
                </c:pt>
                <c:pt idx="200">
                  <c:v>3682.7</c:v>
                </c:pt>
                <c:pt idx="201">
                  <c:v>2993.1</c:v>
                </c:pt>
                <c:pt idx="202">
                  <c:v>2537.5</c:v>
                </c:pt>
                <c:pt idx="203">
                  <c:v>2277.1</c:v>
                </c:pt>
                <c:pt idx="204">
                  <c:v>2135.1</c:v>
                </c:pt>
                <c:pt idx="205">
                  <c:v>2030.6</c:v>
                </c:pt>
                <c:pt idx="206">
                  <c:v>1958.5</c:v>
                </c:pt>
                <c:pt idx="207">
                  <c:v>1914</c:v>
                </c:pt>
                <c:pt idx="208">
                  <c:v>1875.5</c:v>
                </c:pt>
                <c:pt idx="209">
                  <c:v>1842.1</c:v>
                </c:pt>
                <c:pt idx="210">
                  <c:v>1812</c:v>
                </c:pt>
                <c:pt idx="211">
                  <c:v>1787.7</c:v>
                </c:pt>
                <c:pt idx="212">
                  <c:v>1768.8</c:v>
                </c:pt>
                <c:pt idx="213">
                  <c:v>1758</c:v>
                </c:pt>
                <c:pt idx="214">
                  <c:v>1750</c:v>
                </c:pt>
                <c:pt idx="215">
                  <c:v>1744.6</c:v>
                </c:pt>
                <c:pt idx="216">
                  <c:v>1744.6</c:v>
                </c:pt>
                <c:pt idx="217">
                  <c:v>1745.2</c:v>
                </c:pt>
                <c:pt idx="218">
                  <c:v>1746.2</c:v>
                </c:pt>
                <c:pt idx="219">
                  <c:v>1747.4</c:v>
                </c:pt>
                <c:pt idx="220">
                  <c:v>1749.3</c:v>
                </c:pt>
                <c:pt idx="221">
                  <c:v>1749.7</c:v>
                </c:pt>
                <c:pt idx="222">
                  <c:v>1742.3</c:v>
                </c:pt>
                <c:pt idx="223">
                  <c:v>1734.3</c:v>
                </c:pt>
                <c:pt idx="224">
                  <c:v>1726.3</c:v>
                </c:pt>
                <c:pt idx="225">
                  <c:v>1719.3</c:v>
                </c:pt>
                <c:pt idx="226">
                  <c:v>1709.1</c:v>
                </c:pt>
                <c:pt idx="227">
                  <c:v>1698.4</c:v>
                </c:pt>
                <c:pt idx="228">
                  <c:v>1688.5</c:v>
                </c:pt>
                <c:pt idx="229">
                  <c:v>1683.6</c:v>
                </c:pt>
                <c:pt idx="230">
                  <c:v>1679.4</c:v>
                </c:pt>
                <c:pt idx="231">
                  <c:v>1673.8</c:v>
                </c:pt>
                <c:pt idx="232">
                  <c:v>1669.4</c:v>
                </c:pt>
                <c:pt idx="233">
                  <c:v>1666.7</c:v>
                </c:pt>
                <c:pt idx="234">
                  <c:v>1666.6</c:v>
                </c:pt>
                <c:pt idx="235">
                  <c:v>1665.6</c:v>
                </c:pt>
                <c:pt idx="236">
                  <c:v>1662.2</c:v>
                </c:pt>
                <c:pt idx="237">
                  <c:v>1655.6</c:v>
                </c:pt>
                <c:pt idx="238">
                  <c:v>1650.1</c:v>
                </c:pt>
                <c:pt idx="239">
                  <c:v>1646.6</c:v>
                </c:pt>
                <c:pt idx="240">
                  <c:v>1645.2</c:v>
                </c:pt>
                <c:pt idx="241">
                  <c:v>1641.6</c:v>
                </c:pt>
                <c:pt idx="242">
                  <c:v>1636.5</c:v>
                </c:pt>
                <c:pt idx="243">
                  <c:v>1630</c:v>
                </c:pt>
                <c:pt idx="244">
                  <c:v>1631.1</c:v>
                </c:pt>
                <c:pt idx="245">
                  <c:v>1633.9</c:v>
                </c:pt>
                <c:pt idx="246">
                  <c:v>1637.8</c:v>
                </c:pt>
                <c:pt idx="247">
                  <c:v>1634.2</c:v>
                </c:pt>
                <c:pt idx="248">
                  <c:v>1630</c:v>
                </c:pt>
                <c:pt idx="249">
                  <c:v>1625.9</c:v>
                </c:pt>
                <c:pt idx="250">
                  <c:v>1626.5</c:v>
                </c:pt>
                <c:pt idx="251">
                  <c:v>1626.8</c:v>
                </c:pt>
                <c:pt idx="252">
                  <c:v>1626.6</c:v>
                </c:pt>
                <c:pt idx="253">
                  <c:v>1625.3</c:v>
                </c:pt>
                <c:pt idx="254">
                  <c:v>1628.9</c:v>
                </c:pt>
                <c:pt idx="255">
                  <c:v>1636.4</c:v>
                </c:pt>
                <c:pt idx="256">
                  <c:v>1650.1</c:v>
                </c:pt>
                <c:pt idx="257">
                  <c:v>1660.7</c:v>
                </c:pt>
                <c:pt idx="258">
                  <c:v>1667.9</c:v>
                </c:pt>
                <c:pt idx="259">
                  <c:v>1667.5</c:v>
                </c:pt>
                <c:pt idx="260">
                  <c:v>1665.1</c:v>
                </c:pt>
                <c:pt idx="261">
                  <c:v>1661.8</c:v>
                </c:pt>
                <c:pt idx="262">
                  <c:v>1658.3</c:v>
                </c:pt>
                <c:pt idx="263">
                  <c:v>1651.6</c:v>
                </c:pt>
                <c:pt idx="264">
                  <c:v>1644</c:v>
                </c:pt>
                <c:pt idx="265">
                  <c:v>1636.5</c:v>
                </c:pt>
                <c:pt idx="266">
                  <c:v>1634.5</c:v>
                </c:pt>
                <c:pt idx="267">
                  <c:v>1634.4</c:v>
                </c:pt>
                <c:pt idx="268">
                  <c:v>1634.9</c:v>
                </c:pt>
                <c:pt idx="269">
                  <c:v>1632.8</c:v>
                </c:pt>
                <c:pt idx="270">
                  <c:v>1629.5</c:v>
                </c:pt>
                <c:pt idx="271">
                  <c:v>1624.7</c:v>
                </c:pt>
                <c:pt idx="272">
                  <c:v>1623</c:v>
                </c:pt>
                <c:pt idx="273">
                  <c:v>1621.6</c:v>
                </c:pt>
                <c:pt idx="274">
                  <c:v>1619.8</c:v>
                </c:pt>
                <c:pt idx="275">
                  <c:v>1623.2</c:v>
                </c:pt>
                <c:pt idx="276">
                  <c:v>1629.1</c:v>
                </c:pt>
                <c:pt idx="277">
                  <c:v>1637.5</c:v>
                </c:pt>
                <c:pt idx="278">
                  <c:v>1648.2</c:v>
                </c:pt>
                <c:pt idx="279">
                  <c:v>1657</c:v>
                </c:pt>
                <c:pt idx="280">
                  <c:v>1662.8</c:v>
                </c:pt>
                <c:pt idx="281">
                  <c:v>1664.4</c:v>
                </c:pt>
                <c:pt idx="282">
                  <c:v>1663.1</c:v>
                </c:pt>
                <c:pt idx="283">
                  <c:v>1658.4</c:v>
                </c:pt>
                <c:pt idx="284">
                  <c:v>1656.4</c:v>
                </c:pt>
                <c:pt idx="285">
                  <c:v>1655.3</c:v>
                </c:pt>
                <c:pt idx="286">
                  <c:v>1655</c:v>
                </c:pt>
                <c:pt idx="287">
                  <c:v>1653.3</c:v>
                </c:pt>
                <c:pt idx="288">
                  <c:v>1652.6</c:v>
                </c:pt>
                <c:pt idx="289">
                  <c:v>1653</c:v>
                </c:pt>
                <c:pt idx="290">
                  <c:v>1654.5</c:v>
                </c:pt>
                <c:pt idx="291">
                  <c:v>1653.5</c:v>
                </c:pt>
                <c:pt idx="292">
                  <c:v>1649.9</c:v>
                </c:pt>
                <c:pt idx="293">
                  <c:v>1639.6</c:v>
                </c:pt>
                <c:pt idx="294">
                  <c:v>1632.4</c:v>
                </c:pt>
                <c:pt idx="295">
                  <c:v>1627.9</c:v>
                </c:pt>
                <c:pt idx="296">
                  <c:v>1624.9</c:v>
                </c:pt>
                <c:pt idx="297">
                  <c:v>1620.9</c:v>
                </c:pt>
                <c:pt idx="298">
                  <c:v>1616.2</c:v>
                </c:pt>
                <c:pt idx="299">
                  <c:v>1613.7</c:v>
                </c:pt>
                <c:pt idx="300">
                  <c:v>1613.1</c:v>
                </c:pt>
                <c:pt idx="301">
                  <c:v>1613.9</c:v>
                </c:pt>
                <c:pt idx="302">
                  <c:v>1614.8</c:v>
                </c:pt>
                <c:pt idx="303">
                  <c:v>1617</c:v>
                </c:pt>
                <c:pt idx="304">
                  <c:v>1620.6</c:v>
                </c:pt>
                <c:pt idx="305">
                  <c:v>1628.1</c:v>
                </c:pt>
                <c:pt idx="306">
                  <c:v>1634.7</c:v>
                </c:pt>
                <c:pt idx="307">
                  <c:v>1640.5</c:v>
                </c:pt>
                <c:pt idx="308">
                  <c:v>1644.7</c:v>
                </c:pt>
                <c:pt idx="309">
                  <c:v>1645.5</c:v>
                </c:pt>
                <c:pt idx="310">
                  <c:v>1644</c:v>
                </c:pt>
                <c:pt idx="311">
                  <c:v>1640.2</c:v>
                </c:pt>
                <c:pt idx="312">
                  <c:v>1635.2</c:v>
                </c:pt>
                <c:pt idx="313">
                  <c:v>1630</c:v>
                </c:pt>
                <c:pt idx="314">
                  <c:v>1626.2</c:v>
                </c:pt>
                <c:pt idx="315">
                  <c:v>1624.3</c:v>
                </c:pt>
                <c:pt idx="316">
                  <c:v>1623.5</c:v>
                </c:pt>
                <c:pt idx="317">
                  <c:v>1624</c:v>
                </c:pt>
                <c:pt idx="318">
                  <c:v>1624.7</c:v>
                </c:pt>
                <c:pt idx="319">
                  <c:v>1624.9</c:v>
                </c:pt>
                <c:pt idx="320">
                  <c:v>1622.1</c:v>
                </c:pt>
                <c:pt idx="321">
                  <c:v>1618.3</c:v>
                </c:pt>
                <c:pt idx="322">
                  <c:v>1614.5</c:v>
                </c:pt>
                <c:pt idx="323">
                  <c:v>1611.9</c:v>
                </c:pt>
                <c:pt idx="324">
                  <c:v>1611.5</c:v>
                </c:pt>
                <c:pt idx="325">
                  <c:v>1611.6</c:v>
                </c:pt>
                <c:pt idx="326">
                  <c:v>1610.8</c:v>
                </c:pt>
                <c:pt idx="327">
                  <c:v>1613</c:v>
                </c:pt>
                <c:pt idx="328">
                  <c:v>1616.5</c:v>
                </c:pt>
                <c:pt idx="329">
                  <c:v>1620.7</c:v>
                </c:pt>
                <c:pt idx="330">
                  <c:v>1623.1</c:v>
                </c:pt>
                <c:pt idx="331">
                  <c:v>1624.7</c:v>
                </c:pt>
                <c:pt idx="332">
                  <c:v>1626.2</c:v>
                </c:pt>
                <c:pt idx="333">
                  <c:v>1628.8</c:v>
                </c:pt>
                <c:pt idx="334">
                  <c:v>1631.9</c:v>
                </c:pt>
                <c:pt idx="335">
                  <c:v>1635.3</c:v>
                </c:pt>
                <c:pt idx="336">
                  <c:v>1636.5</c:v>
                </c:pt>
                <c:pt idx="337">
                  <c:v>1636</c:v>
                </c:pt>
                <c:pt idx="338">
                  <c:v>1632.8</c:v>
                </c:pt>
                <c:pt idx="339">
                  <c:v>1629</c:v>
                </c:pt>
                <c:pt idx="340">
                  <c:v>1625.5</c:v>
                </c:pt>
                <c:pt idx="341">
                  <c:v>1623.5</c:v>
                </c:pt>
                <c:pt idx="342">
                  <c:v>1620</c:v>
                </c:pt>
                <c:pt idx="343">
                  <c:v>1617.3</c:v>
                </c:pt>
                <c:pt idx="344">
                  <c:v>1617.7</c:v>
                </c:pt>
                <c:pt idx="345">
                  <c:v>1623.7</c:v>
                </c:pt>
                <c:pt idx="346">
                  <c:v>1632.2</c:v>
                </c:pt>
                <c:pt idx="347">
                  <c:v>1643.2</c:v>
                </c:pt>
                <c:pt idx="348">
                  <c:v>1651.8</c:v>
                </c:pt>
                <c:pt idx="349">
                  <c:v>1659</c:v>
                </c:pt>
                <c:pt idx="350">
                  <c:v>1664.3</c:v>
                </c:pt>
                <c:pt idx="351">
                  <c:v>1668.8</c:v>
                </c:pt>
                <c:pt idx="352">
                  <c:v>1671.7</c:v>
                </c:pt>
                <c:pt idx="353">
                  <c:v>1670.6</c:v>
                </c:pt>
                <c:pt idx="354">
                  <c:v>1663.7</c:v>
                </c:pt>
                <c:pt idx="355">
                  <c:v>1655.4</c:v>
                </c:pt>
                <c:pt idx="356">
                  <c:v>1647.7</c:v>
                </c:pt>
                <c:pt idx="357">
                  <c:v>1640.2</c:v>
                </c:pt>
                <c:pt idx="358">
                  <c:v>1633.1</c:v>
                </c:pt>
                <c:pt idx="359">
                  <c:v>1626.6</c:v>
                </c:pt>
                <c:pt idx="360">
                  <c:v>1627</c:v>
                </c:pt>
                <c:pt idx="361">
                  <c:v>1630.1</c:v>
                </c:pt>
                <c:pt idx="362">
                  <c:v>1635.5</c:v>
                </c:pt>
                <c:pt idx="363">
                  <c:v>1638</c:v>
                </c:pt>
                <c:pt idx="364">
                  <c:v>1638.2</c:v>
                </c:pt>
                <c:pt idx="365">
                  <c:v>1634.7</c:v>
                </c:pt>
                <c:pt idx="366">
                  <c:v>1628.5</c:v>
                </c:pt>
                <c:pt idx="367">
                  <c:v>1621.1</c:v>
                </c:pt>
                <c:pt idx="368">
                  <c:v>1612.8</c:v>
                </c:pt>
                <c:pt idx="369">
                  <c:v>1607.6</c:v>
                </c:pt>
                <c:pt idx="370">
                  <c:v>1604.5</c:v>
                </c:pt>
                <c:pt idx="371">
                  <c:v>1604.7</c:v>
                </c:pt>
                <c:pt idx="372">
                  <c:v>1612</c:v>
                </c:pt>
                <c:pt idx="373">
                  <c:v>1620.3</c:v>
                </c:pt>
                <c:pt idx="374">
                  <c:v>1626.6</c:v>
                </c:pt>
                <c:pt idx="375">
                  <c:v>1627.1</c:v>
                </c:pt>
                <c:pt idx="376">
                  <c:v>1624.6</c:v>
                </c:pt>
                <c:pt idx="377">
                  <c:v>1618.7</c:v>
                </c:pt>
                <c:pt idx="378">
                  <c:v>1612.6</c:v>
                </c:pt>
                <c:pt idx="379">
                  <c:v>1605.4</c:v>
                </c:pt>
                <c:pt idx="380">
                  <c:v>1595.7</c:v>
                </c:pt>
                <c:pt idx="381">
                  <c:v>1589</c:v>
                </c:pt>
                <c:pt idx="382">
                  <c:v>1584.7</c:v>
                </c:pt>
                <c:pt idx="383">
                  <c:v>1584.5</c:v>
                </c:pt>
                <c:pt idx="384">
                  <c:v>1587.2</c:v>
                </c:pt>
                <c:pt idx="385">
                  <c:v>1591.9</c:v>
                </c:pt>
                <c:pt idx="386">
                  <c:v>1599.2</c:v>
                </c:pt>
                <c:pt idx="387">
                  <c:v>1607.3</c:v>
                </c:pt>
                <c:pt idx="388">
                  <c:v>1616</c:v>
                </c:pt>
                <c:pt idx="389">
                  <c:v>1625.9</c:v>
                </c:pt>
                <c:pt idx="390">
                  <c:v>1633.4</c:v>
                </c:pt>
                <c:pt idx="391">
                  <c:v>1639.3</c:v>
                </c:pt>
                <c:pt idx="392">
                  <c:v>1642.1</c:v>
                </c:pt>
                <c:pt idx="393">
                  <c:v>1640.4</c:v>
                </c:pt>
                <c:pt idx="394">
                  <c:v>1637.5</c:v>
                </c:pt>
                <c:pt idx="395">
                  <c:v>1636.2</c:v>
                </c:pt>
                <c:pt idx="396">
                  <c:v>1635.1</c:v>
                </c:pt>
                <c:pt idx="397">
                  <c:v>1634.6</c:v>
                </c:pt>
                <c:pt idx="398">
                  <c:v>1635.5</c:v>
                </c:pt>
                <c:pt idx="399">
                  <c:v>1637</c:v>
                </c:pt>
              </c:numCache>
            </c:numRef>
          </c:yVal>
          <c:smooth val="0"/>
          <c:extLst>
            <c:ext xmlns:c16="http://schemas.microsoft.com/office/drawing/2014/chart" uri="{C3380CC4-5D6E-409C-BE32-E72D297353CC}">
              <c16:uniqueId val="{00000000-B8F6-4E0F-B8ED-7958B36A14EF}"/>
            </c:ext>
          </c:extLst>
        </c:ser>
        <c:dLbls>
          <c:showLegendKey val="0"/>
          <c:showVal val="0"/>
          <c:showCatName val="0"/>
          <c:showSerName val="0"/>
          <c:showPercent val="0"/>
          <c:showBubbleSize val="0"/>
        </c:dLbls>
        <c:axId val="1819482543"/>
        <c:axId val="1819477967"/>
        <c:extLst>
          <c:ext xmlns:c15="http://schemas.microsoft.com/office/drawing/2012/chart" uri="{02D57815-91ED-43cb-92C2-25804820EDAC}">
            <c15:filteredScatterSeries>
              <c15:ser>
                <c:idx val="0"/>
                <c:order val="0"/>
                <c:spPr>
                  <a:ln w="25400" cap="rnd">
                    <a:noFill/>
                    <a:round/>
                  </a:ln>
                  <a:effectLst/>
                </c:spPr>
                <c:marker>
                  <c:symbol val="circle"/>
                  <c:size val="5"/>
                  <c:spPr>
                    <a:solidFill>
                      <a:schemeClr val="accent1"/>
                    </a:solidFill>
                    <a:ln w="9525">
                      <a:solidFill>
                        <a:schemeClr val="accent1"/>
                      </a:solidFill>
                    </a:ln>
                    <a:effectLst/>
                  </c:spPr>
                </c:marker>
                <c:yVal>
                  <c:numRef>
                    <c:extLst>
                      <c:ext uri="{02D57815-91ED-43cb-92C2-25804820EDAC}">
                        <c15:formulaRef>
                          <c15:sqref>Osram_PLPT9_450LB_E_Spectrum!$A$3:$A$402</c15:sqref>
                        </c15:formulaRef>
                      </c:ext>
                    </c:extLst>
                    <c:numCache>
                      <c:formatCode>General</c:formatCode>
                      <c:ptCount val="400"/>
                      <c:pt idx="0">
                        <c:v>400</c:v>
                      </c:pt>
                      <c:pt idx="1">
                        <c:v>400.25</c:v>
                      </c:pt>
                      <c:pt idx="2">
                        <c:v>400.5</c:v>
                      </c:pt>
                      <c:pt idx="3">
                        <c:v>400.75</c:v>
                      </c:pt>
                      <c:pt idx="4">
                        <c:v>401</c:v>
                      </c:pt>
                      <c:pt idx="5">
                        <c:v>401.25</c:v>
                      </c:pt>
                      <c:pt idx="6">
                        <c:v>401.5</c:v>
                      </c:pt>
                      <c:pt idx="7">
                        <c:v>401.75</c:v>
                      </c:pt>
                      <c:pt idx="8">
                        <c:v>402</c:v>
                      </c:pt>
                      <c:pt idx="9">
                        <c:v>402.25</c:v>
                      </c:pt>
                      <c:pt idx="10">
                        <c:v>402.5</c:v>
                      </c:pt>
                      <c:pt idx="11">
                        <c:v>402.75</c:v>
                      </c:pt>
                      <c:pt idx="12">
                        <c:v>403</c:v>
                      </c:pt>
                      <c:pt idx="13">
                        <c:v>403.25</c:v>
                      </c:pt>
                      <c:pt idx="14">
                        <c:v>403.5</c:v>
                      </c:pt>
                      <c:pt idx="15">
                        <c:v>403.75</c:v>
                      </c:pt>
                      <c:pt idx="16">
                        <c:v>404</c:v>
                      </c:pt>
                      <c:pt idx="17">
                        <c:v>404.25</c:v>
                      </c:pt>
                      <c:pt idx="18">
                        <c:v>404.5</c:v>
                      </c:pt>
                      <c:pt idx="19">
                        <c:v>404.75</c:v>
                      </c:pt>
                      <c:pt idx="20">
                        <c:v>405</c:v>
                      </c:pt>
                      <c:pt idx="21">
                        <c:v>405.25</c:v>
                      </c:pt>
                      <c:pt idx="22">
                        <c:v>405.5</c:v>
                      </c:pt>
                      <c:pt idx="23">
                        <c:v>405.75</c:v>
                      </c:pt>
                      <c:pt idx="24">
                        <c:v>406</c:v>
                      </c:pt>
                      <c:pt idx="25">
                        <c:v>406.25</c:v>
                      </c:pt>
                      <c:pt idx="26">
                        <c:v>406.5</c:v>
                      </c:pt>
                      <c:pt idx="27">
                        <c:v>406.75</c:v>
                      </c:pt>
                      <c:pt idx="28">
                        <c:v>407</c:v>
                      </c:pt>
                      <c:pt idx="29">
                        <c:v>407.25</c:v>
                      </c:pt>
                      <c:pt idx="30">
                        <c:v>407.5</c:v>
                      </c:pt>
                      <c:pt idx="31">
                        <c:v>407.75</c:v>
                      </c:pt>
                      <c:pt idx="32">
                        <c:v>408</c:v>
                      </c:pt>
                      <c:pt idx="33">
                        <c:v>408.25</c:v>
                      </c:pt>
                      <c:pt idx="34">
                        <c:v>408.5</c:v>
                      </c:pt>
                      <c:pt idx="35">
                        <c:v>408.75</c:v>
                      </c:pt>
                      <c:pt idx="36">
                        <c:v>409</c:v>
                      </c:pt>
                      <c:pt idx="37">
                        <c:v>409.25</c:v>
                      </c:pt>
                      <c:pt idx="38">
                        <c:v>409.5</c:v>
                      </c:pt>
                      <c:pt idx="39">
                        <c:v>409.75</c:v>
                      </c:pt>
                      <c:pt idx="40">
                        <c:v>410</c:v>
                      </c:pt>
                      <c:pt idx="41">
                        <c:v>410.25</c:v>
                      </c:pt>
                      <c:pt idx="42">
                        <c:v>410.5</c:v>
                      </c:pt>
                      <c:pt idx="43">
                        <c:v>410.75</c:v>
                      </c:pt>
                      <c:pt idx="44">
                        <c:v>411</c:v>
                      </c:pt>
                      <c:pt idx="45">
                        <c:v>411.25</c:v>
                      </c:pt>
                      <c:pt idx="46">
                        <c:v>411.5</c:v>
                      </c:pt>
                      <c:pt idx="47">
                        <c:v>411.75</c:v>
                      </c:pt>
                      <c:pt idx="48">
                        <c:v>412</c:v>
                      </c:pt>
                      <c:pt idx="49">
                        <c:v>412.25</c:v>
                      </c:pt>
                      <c:pt idx="50">
                        <c:v>412.5</c:v>
                      </c:pt>
                      <c:pt idx="51">
                        <c:v>412.75</c:v>
                      </c:pt>
                      <c:pt idx="52">
                        <c:v>413</c:v>
                      </c:pt>
                      <c:pt idx="53">
                        <c:v>413.25</c:v>
                      </c:pt>
                      <c:pt idx="54">
                        <c:v>413.5</c:v>
                      </c:pt>
                      <c:pt idx="55">
                        <c:v>413.75</c:v>
                      </c:pt>
                      <c:pt idx="56">
                        <c:v>414</c:v>
                      </c:pt>
                      <c:pt idx="57">
                        <c:v>414.25</c:v>
                      </c:pt>
                      <c:pt idx="58">
                        <c:v>414.5</c:v>
                      </c:pt>
                      <c:pt idx="59">
                        <c:v>414.75</c:v>
                      </c:pt>
                      <c:pt idx="60">
                        <c:v>415</c:v>
                      </c:pt>
                      <c:pt idx="61">
                        <c:v>415.25</c:v>
                      </c:pt>
                      <c:pt idx="62">
                        <c:v>415.5</c:v>
                      </c:pt>
                      <c:pt idx="63">
                        <c:v>415.75</c:v>
                      </c:pt>
                      <c:pt idx="64">
                        <c:v>416</c:v>
                      </c:pt>
                      <c:pt idx="65">
                        <c:v>416.25</c:v>
                      </c:pt>
                      <c:pt idx="66">
                        <c:v>416.5</c:v>
                      </c:pt>
                      <c:pt idx="67">
                        <c:v>416.75</c:v>
                      </c:pt>
                      <c:pt idx="68">
                        <c:v>417</c:v>
                      </c:pt>
                      <c:pt idx="69">
                        <c:v>417.25</c:v>
                      </c:pt>
                      <c:pt idx="70">
                        <c:v>417.5</c:v>
                      </c:pt>
                      <c:pt idx="71">
                        <c:v>417.75</c:v>
                      </c:pt>
                      <c:pt idx="72">
                        <c:v>418</c:v>
                      </c:pt>
                      <c:pt idx="73">
                        <c:v>418.25</c:v>
                      </c:pt>
                      <c:pt idx="74">
                        <c:v>418.5</c:v>
                      </c:pt>
                      <c:pt idx="75">
                        <c:v>418.75</c:v>
                      </c:pt>
                      <c:pt idx="76">
                        <c:v>419</c:v>
                      </c:pt>
                      <c:pt idx="77">
                        <c:v>419.25</c:v>
                      </c:pt>
                      <c:pt idx="78">
                        <c:v>419.5</c:v>
                      </c:pt>
                      <c:pt idx="79">
                        <c:v>419.75</c:v>
                      </c:pt>
                      <c:pt idx="80">
                        <c:v>420</c:v>
                      </c:pt>
                      <c:pt idx="81">
                        <c:v>420.25</c:v>
                      </c:pt>
                      <c:pt idx="82">
                        <c:v>420.5</c:v>
                      </c:pt>
                      <c:pt idx="83">
                        <c:v>420.75</c:v>
                      </c:pt>
                      <c:pt idx="84">
                        <c:v>421</c:v>
                      </c:pt>
                      <c:pt idx="85">
                        <c:v>421.25</c:v>
                      </c:pt>
                      <c:pt idx="86">
                        <c:v>421.5</c:v>
                      </c:pt>
                      <c:pt idx="87">
                        <c:v>421.75</c:v>
                      </c:pt>
                      <c:pt idx="88">
                        <c:v>422</c:v>
                      </c:pt>
                      <c:pt idx="89">
                        <c:v>422.25</c:v>
                      </c:pt>
                      <c:pt idx="90">
                        <c:v>422.5</c:v>
                      </c:pt>
                      <c:pt idx="91">
                        <c:v>422.75</c:v>
                      </c:pt>
                      <c:pt idx="92">
                        <c:v>423</c:v>
                      </c:pt>
                      <c:pt idx="93">
                        <c:v>423.25</c:v>
                      </c:pt>
                      <c:pt idx="94">
                        <c:v>423.5</c:v>
                      </c:pt>
                      <c:pt idx="95">
                        <c:v>423.75</c:v>
                      </c:pt>
                      <c:pt idx="96">
                        <c:v>424</c:v>
                      </c:pt>
                      <c:pt idx="97">
                        <c:v>424.25</c:v>
                      </c:pt>
                      <c:pt idx="98">
                        <c:v>424.5</c:v>
                      </c:pt>
                      <c:pt idx="99">
                        <c:v>424.75</c:v>
                      </c:pt>
                      <c:pt idx="100">
                        <c:v>425</c:v>
                      </c:pt>
                      <c:pt idx="101">
                        <c:v>425.25</c:v>
                      </c:pt>
                      <c:pt idx="102">
                        <c:v>425.5</c:v>
                      </c:pt>
                      <c:pt idx="103">
                        <c:v>425.75</c:v>
                      </c:pt>
                      <c:pt idx="104">
                        <c:v>426</c:v>
                      </c:pt>
                      <c:pt idx="105">
                        <c:v>426.25</c:v>
                      </c:pt>
                      <c:pt idx="106">
                        <c:v>426.5</c:v>
                      </c:pt>
                      <c:pt idx="107">
                        <c:v>426.75</c:v>
                      </c:pt>
                      <c:pt idx="108">
                        <c:v>427</c:v>
                      </c:pt>
                      <c:pt idx="109">
                        <c:v>427.25</c:v>
                      </c:pt>
                      <c:pt idx="110">
                        <c:v>427.5</c:v>
                      </c:pt>
                      <c:pt idx="111">
                        <c:v>427.75</c:v>
                      </c:pt>
                      <c:pt idx="112">
                        <c:v>428</c:v>
                      </c:pt>
                      <c:pt idx="113">
                        <c:v>428.25</c:v>
                      </c:pt>
                      <c:pt idx="114">
                        <c:v>428.5</c:v>
                      </c:pt>
                      <c:pt idx="115">
                        <c:v>428.75</c:v>
                      </c:pt>
                      <c:pt idx="116">
                        <c:v>429</c:v>
                      </c:pt>
                      <c:pt idx="117">
                        <c:v>429.25</c:v>
                      </c:pt>
                      <c:pt idx="118">
                        <c:v>429.5</c:v>
                      </c:pt>
                      <c:pt idx="119">
                        <c:v>429.75</c:v>
                      </c:pt>
                      <c:pt idx="120">
                        <c:v>430</c:v>
                      </c:pt>
                      <c:pt idx="121">
                        <c:v>430.25</c:v>
                      </c:pt>
                      <c:pt idx="122">
                        <c:v>430.5</c:v>
                      </c:pt>
                      <c:pt idx="123">
                        <c:v>430.75</c:v>
                      </c:pt>
                      <c:pt idx="124">
                        <c:v>431</c:v>
                      </c:pt>
                      <c:pt idx="125">
                        <c:v>431.25</c:v>
                      </c:pt>
                      <c:pt idx="126">
                        <c:v>431.5</c:v>
                      </c:pt>
                      <c:pt idx="127">
                        <c:v>431.75</c:v>
                      </c:pt>
                      <c:pt idx="128">
                        <c:v>432</c:v>
                      </c:pt>
                      <c:pt idx="129">
                        <c:v>432.25</c:v>
                      </c:pt>
                      <c:pt idx="130">
                        <c:v>432.5</c:v>
                      </c:pt>
                      <c:pt idx="131">
                        <c:v>432.75</c:v>
                      </c:pt>
                      <c:pt idx="132">
                        <c:v>433</c:v>
                      </c:pt>
                      <c:pt idx="133">
                        <c:v>433.25</c:v>
                      </c:pt>
                      <c:pt idx="134">
                        <c:v>433.5</c:v>
                      </c:pt>
                      <c:pt idx="135">
                        <c:v>433.75</c:v>
                      </c:pt>
                      <c:pt idx="136">
                        <c:v>434</c:v>
                      </c:pt>
                      <c:pt idx="137">
                        <c:v>434.25</c:v>
                      </c:pt>
                      <c:pt idx="138">
                        <c:v>434.5</c:v>
                      </c:pt>
                      <c:pt idx="139">
                        <c:v>434.75</c:v>
                      </c:pt>
                      <c:pt idx="140">
                        <c:v>435</c:v>
                      </c:pt>
                      <c:pt idx="141">
                        <c:v>435.25</c:v>
                      </c:pt>
                      <c:pt idx="142">
                        <c:v>435.5</c:v>
                      </c:pt>
                      <c:pt idx="143">
                        <c:v>435.75</c:v>
                      </c:pt>
                      <c:pt idx="144">
                        <c:v>436</c:v>
                      </c:pt>
                      <c:pt idx="145">
                        <c:v>436.25</c:v>
                      </c:pt>
                      <c:pt idx="146">
                        <c:v>436.5</c:v>
                      </c:pt>
                      <c:pt idx="147">
                        <c:v>436.75</c:v>
                      </c:pt>
                      <c:pt idx="148">
                        <c:v>437</c:v>
                      </c:pt>
                      <c:pt idx="149">
                        <c:v>437.25</c:v>
                      </c:pt>
                      <c:pt idx="150">
                        <c:v>437.5</c:v>
                      </c:pt>
                      <c:pt idx="151">
                        <c:v>437.75</c:v>
                      </c:pt>
                      <c:pt idx="152">
                        <c:v>438</c:v>
                      </c:pt>
                      <c:pt idx="153">
                        <c:v>438.25</c:v>
                      </c:pt>
                      <c:pt idx="154">
                        <c:v>438.5</c:v>
                      </c:pt>
                      <c:pt idx="155">
                        <c:v>438.75</c:v>
                      </c:pt>
                      <c:pt idx="156">
                        <c:v>439</c:v>
                      </c:pt>
                      <c:pt idx="157">
                        <c:v>439.25</c:v>
                      </c:pt>
                      <c:pt idx="158">
                        <c:v>439.5</c:v>
                      </c:pt>
                      <c:pt idx="159">
                        <c:v>439.75</c:v>
                      </c:pt>
                      <c:pt idx="160">
                        <c:v>440</c:v>
                      </c:pt>
                      <c:pt idx="161">
                        <c:v>440.25</c:v>
                      </c:pt>
                      <c:pt idx="162">
                        <c:v>440.5</c:v>
                      </c:pt>
                      <c:pt idx="163">
                        <c:v>440.75</c:v>
                      </c:pt>
                      <c:pt idx="164">
                        <c:v>441</c:v>
                      </c:pt>
                      <c:pt idx="165">
                        <c:v>441.25</c:v>
                      </c:pt>
                      <c:pt idx="166">
                        <c:v>441.5</c:v>
                      </c:pt>
                      <c:pt idx="167">
                        <c:v>441.75</c:v>
                      </c:pt>
                      <c:pt idx="168">
                        <c:v>442</c:v>
                      </c:pt>
                      <c:pt idx="169">
                        <c:v>442.25</c:v>
                      </c:pt>
                      <c:pt idx="170">
                        <c:v>442.5</c:v>
                      </c:pt>
                      <c:pt idx="171">
                        <c:v>442.75</c:v>
                      </c:pt>
                      <c:pt idx="172">
                        <c:v>443</c:v>
                      </c:pt>
                      <c:pt idx="173">
                        <c:v>443.25</c:v>
                      </c:pt>
                      <c:pt idx="174">
                        <c:v>443.5</c:v>
                      </c:pt>
                      <c:pt idx="175">
                        <c:v>443.75</c:v>
                      </c:pt>
                      <c:pt idx="176">
                        <c:v>444</c:v>
                      </c:pt>
                      <c:pt idx="177">
                        <c:v>444.25</c:v>
                      </c:pt>
                      <c:pt idx="178">
                        <c:v>444.5</c:v>
                      </c:pt>
                      <c:pt idx="179">
                        <c:v>444.75</c:v>
                      </c:pt>
                      <c:pt idx="180">
                        <c:v>445</c:v>
                      </c:pt>
                      <c:pt idx="181">
                        <c:v>445.25</c:v>
                      </c:pt>
                      <c:pt idx="182">
                        <c:v>445.5</c:v>
                      </c:pt>
                      <c:pt idx="183">
                        <c:v>445.75</c:v>
                      </c:pt>
                      <c:pt idx="184">
                        <c:v>446</c:v>
                      </c:pt>
                      <c:pt idx="185">
                        <c:v>446.25</c:v>
                      </c:pt>
                      <c:pt idx="186">
                        <c:v>446.5</c:v>
                      </c:pt>
                      <c:pt idx="187">
                        <c:v>446.75</c:v>
                      </c:pt>
                      <c:pt idx="188">
                        <c:v>447</c:v>
                      </c:pt>
                      <c:pt idx="189">
                        <c:v>447.25</c:v>
                      </c:pt>
                      <c:pt idx="190">
                        <c:v>447.5</c:v>
                      </c:pt>
                      <c:pt idx="191">
                        <c:v>447.75</c:v>
                      </c:pt>
                      <c:pt idx="192">
                        <c:v>448</c:v>
                      </c:pt>
                      <c:pt idx="193">
                        <c:v>448.25</c:v>
                      </c:pt>
                      <c:pt idx="194">
                        <c:v>448.5</c:v>
                      </c:pt>
                      <c:pt idx="195">
                        <c:v>448.75</c:v>
                      </c:pt>
                      <c:pt idx="196">
                        <c:v>449</c:v>
                      </c:pt>
                      <c:pt idx="197">
                        <c:v>449.25</c:v>
                      </c:pt>
                      <c:pt idx="198">
                        <c:v>449.5</c:v>
                      </c:pt>
                      <c:pt idx="199">
                        <c:v>449.75</c:v>
                      </c:pt>
                      <c:pt idx="200">
                        <c:v>450</c:v>
                      </c:pt>
                      <c:pt idx="201">
                        <c:v>450.25</c:v>
                      </c:pt>
                      <c:pt idx="202">
                        <c:v>450.5</c:v>
                      </c:pt>
                      <c:pt idx="203">
                        <c:v>450.75</c:v>
                      </c:pt>
                      <c:pt idx="204">
                        <c:v>451</c:v>
                      </c:pt>
                      <c:pt idx="205">
                        <c:v>451.25</c:v>
                      </c:pt>
                      <c:pt idx="206">
                        <c:v>451.5</c:v>
                      </c:pt>
                      <c:pt idx="207">
                        <c:v>451.75</c:v>
                      </c:pt>
                      <c:pt idx="208">
                        <c:v>452</c:v>
                      </c:pt>
                      <c:pt idx="209">
                        <c:v>452.25</c:v>
                      </c:pt>
                      <c:pt idx="210">
                        <c:v>452.5</c:v>
                      </c:pt>
                      <c:pt idx="211">
                        <c:v>452.75</c:v>
                      </c:pt>
                      <c:pt idx="212">
                        <c:v>453</c:v>
                      </c:pt>
                      <c:pt idx="213">
                        <c:v>453.25</c:v>
                      </c:pt>
                      <c:pt idx="214">
                        <c:v>453.5</c:v>
                      </c:pt>
                      <c:pt idx="215">
                        <c:v>453.75</c:v>
                      </c:pt>
                      <c:pt idx="216">
                        <c:v>454</c:v>
                      </c:pt>
                      <c:pt idx="217">
                        <c:v>454.25</c:v>
                      </c:pt>
                      <c:pt idx="218">
                        <c:v>454.5</c:v>
                      </c:pt>
                      <c:pt idx="219">
                        <c:v>454.75</c:v>
                      </c:pt>
                      <c:pt idx="220">
                        <c:v>455</c:v>
                      </c:pt>
                      <c:pt idx="221">
                        <c:v>455.25</c:v>
                      </c:pt>
                      <c:pt idx="222">
                        <c:v>455.5</c:v>
                      </c:pt>
                      <c:pt idx="223">
                        <c:v>455.75</c:v>
                      </c:pt>
                      <c:pt idx="224">
                        <c:v>456</c:v>
                      </c:pt>
                      <c:pt idx="225">
                        <c:v>456.25</c:v>
                      </c:pt>
                      <c:pt idx="226">
                        <c:v>456.5</c:v>
                      </c:pt>
                      <c:pt idx="227">
                        <c:v>456.75</c:v>
                      </c:pt>
                      <c:pt idx="228">
                        <c:v>457</c:v>
                      </c:pt>
                      <c:pt idx="229">
                        <c:v>457.25</c:v>
                      </c:pt>
                      <c:pt idx="230">
                        <c:v>457.5</c:v>
                      </c:pt>
                      <c:pt idx="231">
                        <c:v>457.75</c:v>
                      </c:pt>
                      <c:pt idx="232">
                        <c:v>458</c:v>
                      </c:pt>
                      <c:pt idx="233">
                        <c:v>458.25</c:v>
                      </c:pt>
                      <c:pt idx="234">
                        <c:v>458.5</c:v>
                      </c:pt>
                      <c:pt idx="235">
                        <c:v>458.75</c:v>
                      </c:pt>
                      <c:pt idx="236">
                        <c:v>459</c:v>
                      </c:pt>
                      <c:pt idx="237">
                        <c:v>459.25</c:v>
                      </c:pt>
                      <c:pt idx="238">
                        <c:v>459.5</c:v>
                      </c:pt>
                      <c:pt idx="239">
                        <c:v>459.75</c:v>
                      </c:pt>
                      <c:pt idx="240">
                        <c:v>460</c:v>
                      </c:pt>
                      <c:pt idx="241">
                        <c:v>460.25</c:v>
                      </c:pt>
                      <c:pt idx="242">
                        <c:v>460.5</c:v>
                      </c:pt>
                      <c:pt idx="243">
                        <c:v>460.75</c:v>
                      </c:pt>
                      <c:pt idx="244">
                        <c:v>461</c:v>
                      </c:pt>
                      <c:pt idx="245">
                        <c:v>461.25</c:v>
                      </c:pt>
                      <c:pt idx="246">
                        <c:v>461.5</c:v>
                      </c:pt>
                      <c:pt idx="247">
                        <c:v>461.75</c:v>
                      </c:pt>
                      <c:pt idx="248">
                        <c:v>462</c:v>
                      </c:pt>
                      <c:pt idx="249">
                        <c:v>462.25</c:v>
                      </c:pt>
                      <c:pt idx="250">
                        <c:v>462.5</c:v>
                      </c:pt>
                      <c:pt idx="251">
                        <c:v>462.75</c:v>
                      </c:pt>
                      <c:pt idx="252">
                        <c:v>463</c:v>
                      </c:pt>
                      <c:pt idx="253">
                        <c:v>463.25</c:v>
                      </c:pt>
                      <c:pt idx="254">
                        <c:v>463.5</c:v>
                      </c:pt>
                      <c:pt idx="255">
                        <c:v>463.75</c:v>
                      </c:pt>
                      <c:pt idx="256">
                        <c:v>464</c:v>
                      </c:pt>
                      <c:pt idx="257">
                        <c:v>464.25</c:v>
                      </c:pt>
                      <c:pt idx="258">
                        <c:v>464.5</c:v>
                      </c:pt>
                      <c:pt idx="259">
                        <c:v>464.75</c:v>
                      </c:pt>
                      <c:pt idx="260">
                        <c:v>465</c:v>
                      </c:pt>
                      <c:pt idx="261">
                        <c:v>465.25</c:v>
                      </c:pt>
                      <c:pt idx="262">
                        <c:v>465.5</c:v>
                      </c:pt>
                      <c:pt idx="263">
                        <c:v>465.75</c:v>
                      </c:pt>
                      <c:pt idx="264">
                        <c:v>466</c:v>
                      </c:pt>
                      <c:pt idx="265">
                        <c:v>466.25</c:v>
                      </c:pt>
                      <c:pt idx="266">
                        <c:v>466.5</c:v>
                      </c:pt>
                      <c:pt idx="267">
                        <c:v>466.75</c:v>
                      </c:pt>
                      <c:pt idx="268">
                        <c:v>467</c:v>
                      </c:pt>
                      <c:pt idx="269">
                        <c:v>467.25</c:v>
                      </c:pt>
                      <c:pt idx="270">
                        <c:v>467.5</c:v>
                      </c:pt>
                      <c:pt idx="271">
                        <c:v>467.75</c:v>
                      </c:pt>
                      <c:pt idx="272">
                        <c:v>468</c:v>
                      </c:pt>
                      <c:pt idx="273">
                        <c:v>468.25</c:v>
                      </c:pt>
                      <c:pt idx="274">
                        <c:v>468.5</c:v>
                      </c:pt>
                      <c:pt idx="275">
                        <c:v>468.75</c:v>
                      </c:pt>
                      <c:pt idx="276">
                        <c:v>469</c:v>
                      </c:pt>
                      <c:pt idx="277">
                        <c:v>469.25</c:v>
                      </c:pt>
                      <c:pt idx="278">
                        <c:v>469.5</c:v>
                      </c:pt>
                      <c:pt idx="279">
                        <c:v>469.75</c:v>
                      </c:pt>
                      <c:pt idx="280">
                        <c:v>470</c:v>
                      </c:pt>
                      <c:pt idx="281">
                        <c:v>470.25</c:v>
                      </c:pt>
                      <c:pt idx="282">
                        <c:v>470.5</c:v>
                      </c:pt>
                      <c:pt idx="283">
                        <c:v>470.75</c:v>
                      </c:pt>
                      <c:pt idx="284">
                        <c:v>471</c:v>
                      </c:pt>
                      <c:pt idx="285">
                        <c:v>471.25</c:v>
                      </c:pt>
                      <c:pt idx="286">
                        <c:v>471.5</c:v>
                      </c:pt>
                      <c:pt idx="287">
                        <c:v>471.75</c:v>
                      </c:pt>
                      <c:pt idx="288">
                        <c:v>472</c:v>
                      </c:pt>
                      <c:pt idx="289">
                        <c:v>472.25</c:v>
                      </c:pt>
                      <c:pt idx="290">
                        <c:v>472.5</c:v>
                      </c:pt>
                      <c:pt idx="291">
                        <c:v>472.75</c:v>
                      </c:pt>
                      <c:pt idx="292">
                        <c:v>473</c:v>
                      </c:pt>
                      <c:pt idx="293">
                        <c:v>473.25</c:v>
                      </c:pt>
                      <c:pt idx="294">
                        <c:v>473.5</c:v>
                      </c:pt>
                      <c:pt idx="295">
                        <c:v>473.75</c:v>
                      </c:pt>
                      <c:pt idx="296">
                        <c:v>474</c:v>
                      </c:pt>
                      <c:pt idx="297">
                        <c:v>474.25</c:v>
                      </c:pt>
                      <c:pt idx="298">
                        <c:v>474.5</c:v>
                      </c:pt>
                      <c:pt idx="299">
                        <c:v>474.75</c:v>
                      </c:pt>
                      <c:pt idx="300">
                        <c:v>475</c:v>
                      </c:pt>
                      <c:pt idx="301">
                        <c:v>475.25</c:v>
                      </c:pt>
                      <c:pt idx="302">
                        <c:v>475.5</c:v>
                      </c:pt>
                      <c:pt idx="303">
                        <c:v>475.75</c:v>
                      </c:pt>
                      <c:pt idx="304">
                        <c:v>476</c:v>
                      </c:pt>
                      <c:pt idx="305">
                        <c:v>476.25</c:v>
                      </c:pt>
                      <c:pt idx="306">
                        <c:v>476.5</c:v>
                      </c:pt>
                      <c:pt idx="307">
                        <c:v>476.75</c:v>
                      </c:pt>
                      <c:pt idx="308">
                        <c:v>477</c:v>
                      </c:pt>
                      <c:pt idx="309">
                        <c:v>477.25</c:v>
                      </c:pt>
                      <c:pt idx="310">
                        <c:v>477.5</c:v>
                      </c:pt>
                      <c:pt idx="311">
                        <c:v>477.75</c:v>
                      </c:pt>
                      <c:pt idx="312">
                        <c:v>478</c:v>
                      </c:pt>
                      <c:pt idx="313">
                        <c:v>478.25</c:v>
                      </c:pt>
                      <c:pt idx="314">
                        <c:v>478.5</c:v>
                      </c:pt>
                      <c:pt idx="315">
                        <c:v>478.75</c:v>
                      </c:pt>
                      <c:pt idx="316">
                        <c:v>479</c:v>
                      </c:pt>
                      <c:pt idx="317">
                        <c:v>479.25</c:v>
                      </c:pt>
                      <c:pt idx="318">
                        <c:v>479.5</c:v>
                      </c:pt>
                      <c:pt idx="319">
                        <c:v>479.75</c:v>
                      </c:pt>
                      <c:pt idx="320">
                        <c:v>480</c:v>
                      </c:pt>
                      <c:pt idx="321">
                        <c:v>480.25</c:v>
                      </c:pt>
                      <c:pt idx="322">
                        <c:v>480.5</c:v>
                      </c:pt>
                      <c:pt idx="323">
                        <c:v>480.75</c:v>
                      </c:pt>
                      <c:pt idx="324">
                        <c:v>481</c:v>
                      </c:pt>
                      <c:pt idx="325">
                        <c:v>481.25</c:v>
                      </c:pt>
                      <c:pt idx="326">
                        <c:v>481.5</c:v>
                      </c:pt>
                      <c:pt idx="327">
                        <c:v>481.75</c:v>
                      </c:pt>
                      <c:pt idx="328">
                        <c:v>482</c:v>
                      </c:pt>
                      <c:pt idx="329">
                        <c:v>482.25</c:v>
                      </c:pt>
                      <c:pt idx="330">
                        <c:v>482.5</c:v>
                      </c:pt>
                      <c:pt idx="331">
                        <c:v>482.75</c:v>
                      </c:pt>
                      <c:pt idx="332">
                        <c:v>483</c:v>
                      </c:pt>
                      <c:pt idx="333">
                        <c:v>483.25</c:v>
                      </c:pt>
                      <c:pt idx="334">
                        <c:v>483.5</c:v>
                      </c:pt>
                      <c:pt idx="335">
                        <c:v>483.75</c:v>
                      </c:pt>
                      <c:pt idx="336">
                        <c:v>484</c:v>
                      </c:pt>
                      <c:pt idx="337">
                        <c:v>484.25</c:v>
                      </c:pt>
                      <c:pt idx="338">
                        <c:v>484.5</c:v>
                      </c:pt>
                      <c:pt idx="339">
                        <c:v>484.75</c:v>
                      </c:pt>
                      <c:pt idx="340">
                        <c:v>485</c:v>
                      </c:pt>
                      <c:pt idx="341">
                        <c:v>485.25</c:v>
                      </c:pt>
                      <c:pt idx="342">
                        <c:v>485.5</c:v>
                      </c:pt>
                      <c:pt idx="343">
                        <c:v>485.75</c:v>
                      </c:pt>
                      <c:pt idx="344">
                        <c:v>486</c:v>
                      </c:pt>
                      <c:pt idx="345">
                        <c:v>486.25</c:v>
                      </c:pt>
                      <c:pt idx="346">
                        <c:v>486.5</c:v>
                      </c:pt>
                      <c:pt idx="347">
                        <c:v>486.75</c:v>
                      </c:pt>
                      <c:pt idx="348">
                        <c:v>487</c:v>
                      </c:pt>
                      <c:pt idx="349">
                        <c:v>487.25</c:v>
                      </c:pt>
                      <c:pt idx="350">
                        <c:v>487.5</c:v>
                      </c:pt>
                      <c:pt idx="351">
                        <c:v>487.75</c:v>
                      </c:pt>
                      <c:pt idx="352">
                        <c:v>488</c:v>
                      </c:pt>
                      <c:pt idx="353">
                        <c:v>488.25</c:v>
                      </c:pt>
                      <c:pt idx="354">
                        <c:v>488.5</c:v>
                      </c:pt>
                      <c:pt idx="355">
                        <c:v>488.75</c:v>
                      </c:pt>
                      <c:pt idx="356">
                        <c:v>489</c:v>
                      </c:pt>
                      <c:pt idx="357">
                        <c:v>489.25</c:v>
                      </c:pt>
                      <c:pt idx="358">
                        <c:v>489.5</c:v>
                      </c:pt>
                      <c:pt idx="359">
                        <c:v>489.75</c:v>
                      </c:pt>
                      <c:pt idx="360">
                        <c:v>490</c:v>
                      </c:pt>
                      <c:pt idx="361">
                        <c:v>490.25</c:v>
                      </c:pt>
                      <c:pt idx="362">
                        <c:v>490.5</c:v>
                      </c:pt>
                      <c:pt idx="363">
                        <c:v>490.75</c:v>
                      </c:pt>
                      <c:pt idx="364">
                        <c:v>491</c:v>
                      </c:pt>
                      <c:pt idx="365">
                        <c:v>491.25</c:v>
                      </c:pt>
                      <c:pt idx="366">
                        <c:v>491.5</c:v>
                      </c:pt>
                      <c:pt idx="367">
                        <c:v>491.75</c:v>
                      </c:pt>
                      <c:pt idx="368">
                        <c:v>492</c:v>
                      </c:pt>
                      <c:pt idx="369">
                        <c:v>492.25</c:v>
                      </c:pt>
                      <c:pt idx="370">
                        <c:v>492.5</c:v>
                      </c:pt>
                      <c:pt idx="371">
                        <c:v>492.75</c:v>
                      </c:pt>
                      <c:pt idx="372">
                        <c:v>493</c:v>
                      </c:pt>
                      <c:pt idx="373">
                        <c:v>493.25</c:v>
                      </c:pt>
                      <c:pt idx="374">
                        <c:v>493.5</c:v>
                      </c:pt>
                      <c:pt idx="375">
                        <c:v>493.75</c:v>
                      </c:pt>
                      <c:pt idx="376">
                        <c:v>494</c:v>
                      </c:pt>
                      <c:pt idx="377">
                        <c:v>494.25</c:v>
                      </c:pt>
                      <c:pt idx="378">
                        <c:v>494.5</c:v>
                      </c:pt>
                      <c:pt idx="379">
                        <c:v>494.75</c:v>
                      </c:pt>
                      <c:pt idx="380">
                        <c:v>495</c:v>
                      </c:pt>
                      <c:pt idx="381">
                        <c:v>495.25</c:v>
                      </c:pt>
                      <c:pt idx="382">
                        <c:v>495.5</c:v>
                      </c:pt>
                      <c:pt idx="383">
                        <c:v>495.75</c:v>
                      </c:pt>
                      <c:pt idx="384">
                        <c:v>496</c:v>
                      </c:pt>
                      <c:pt idx="385">
                        <c:v>496.25</c:v>
                      </c:pt>
                      <c:pt idx="386">
                        <c:v>496.5</c:v>
                      </c:pt>
                      <c:pt idx="387">
                        <c:v>496.75</c:v>
                      </c:pt>
                      <c:pt idx="388">
                        <c:v>497</c:v>
                      </c:pt>
                      <c:pt idx="389">
                        <c:v>497.25</c:v>
                      </c:pt>
                      <c:pt idx="390">
                        <c:v>497.5</c:v>
                      </c:pt>
                      <c:pt idx="391">
                        <c:v>497.75</c:v>
                      </c:pt>
                      <c:pt idx="392">
                        <c:v>498</c:v>
                      </c:pt>
                      <c:pt idx="393">
                        <c:v>498.25</c:v>
                      </c:pt>
                      <c:pt idx="394">
                        <c:v>498.5</c:v>
                      </c:pt>
                      <c:pt idx="395">
                        <c:v>498.75</c:v>
                      </c:pt>
                      <c:pt idx="396">
                        <c:v>499</c:v>
                      </c:pt>
                      <c:pt idx="397">
                        <c:v>499.25</c:v>
                      </c:pt>
                      <c:pt idx="398">
                        <c:v>499.5</c:v>
                      </c:pt>
                      <c:pt idx="399">
                        <c:v>499.75</c:v>
                      </c:pt>
                    </c:numCache>
                  </c:numRef>
                </c:yVal>
                <c:smooth val="0"/>
                <c:extLst>
                  <c:ext xmlns:c16="http://schemas.microsoft.com/office/drawing/2014/chart" uri="{C3380CC4-5D6E-409C-BE32-E72D297353CC}">
                    <c16:uniqueId val="{00000001-B8F6-4E0F-B8ED-7958B36A14EF}"/>
                  </c:ext>
                </c:extLst>
              </c15:ser>
            </c15:filteredScatterSeries>
          </c:ext>
        </c:extLst>
      </c:scatterChart>
      <c:valAx>
        <c:axId val="1819482543"/>
        <c:scaling>
          <c:orientation val="minMax"/>
          <c:max val="500"/>
          <c:min val="4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chemeClr val="tx1"/>
                    </a:solidFill>
                    <a:latin typeface="Cambria" panose="02040503050406030204" pitchFamily="18" charset="0"/>
                    <a:ea typeface="Cambria" panose="02040503050406030204" pitchFamily="18" charset="0"/>
                  </a:rPr>
                  <a:t>Wavelength (nm)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9477967"/>
        <c:crosses val="autoZero"/>
        <c:crossBetween val="midCat"/>
      </c:valAx>
      <c:valAx>
        <c:axId val="1819477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chemeClr val="tx1"/>
                    </a:solidFill>
                    <a:latin typeface="Cambria" panose="02040503050406030204" pitchFamily="18" charset="0"/>
                    <a:ea typeface="Cambria" panose="02040503050406030204" pitchFamily="18" charset="0"/>
                  </a:rPr>
                  <a:t>Arbitrary Units</a:t>
                </a:r>
              </a:p>
            </c:rich>
          </c:tx>
          <c:layout>
            <c:manualLayout>
              <c:xMode val="edge"/>
              <c:yMode val="edge"/>
              <c:x val="1.3485040033712601E-2"/>
              <c:y val="0.424437264349318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19482543"/>
        <c:crosses val="autoZero"/>
        <c:crossBetween val="midCat"/>
        <c:dispUnits>
          <c:builtInUnit val="ten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we see the measurements for all dimensions are just under 4 inches or almost exactly 10 cm</a:t>
            </a:r>
            <a:endParaRPr/>
          </a:p>
        </p:txBody>
      </p:sp>
      <p:sp>
        <p:nvSpPr>
          <p:cNvPr id="301" name="Google Shape;30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electrical system is split into 4 different PCB modules: Power delivery, Laser Driver, Stepper Motor Driver, and MCU. At the moment the power and laser modules have been completed. At the top right we have the power pcb which has been verified. Bottom right we have the laser driver which is waiting for final diode testing. As for the other two, we encountered some issues on the first revision and a second revision is being manufactured.</a:t>
            </a:r>
            <a:endParaRPr/>
          </a:p>
        </p:txBody>
      </p:sp>
      <p:sp>
        <p:nvSpPr>
          <p:cNvPr id="435" name="Google Shape;43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initial design for the Stepper Motor Driver Module did not work. After troubleshooting and referring to IC documentation, we were able to deduce the issues. The first issue was that the built-in 3.3V regulator was tied to the pins responsible to enable the chip. After testing, we found that the 3.3V regulator only turns on when the chip is enabled therefore, we need an external enable signal. The second issue was with the reference voltage used to set the full-scale current. Initially, the reference voltage used a set voltage divider and was shared across every driver. We found that it would be better to isolate each reference voltage and have the ability to change the reference voltage after fabrication. Therefore, we added a trim potentiometer for each driver. Lastly, we found that the in-rush current can cause immediate chip shutdown. When using the test modules, it is recommended to use a 10uF electrolytic capacitor. In Revision B of the driver module, we will place a 10uF electrolytic capacitor to the supply voltage trace. Revision B of the stepper motor driver module is shown to the right.</a:t>
            </a:r>
            <a:endParaRPr/>
          </a:p>
        </p:txBody>
      </p:sp>
      <p:sp>
        <p:nvSpPr>
          <p:cNvPr id="453" name="Google Shape;45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the MCU modules we encountered issues with the USB to UART communication. In The USB port, Dp and Dn are channels for a single signal where Dn is just the inverse of Dp. This provides noise immunity, but it creates the requirement of D+ and D- being a 90ohm differential pair. This was not considered in the first iteration of the design. Using SaturnPCB toolkit we can calculate the trace widths and spacing to stay within 15% of the 90ohm differential impedance requirement. Additionally, the DTR pin sends and active low signal to the reset pin of the Atmega. Since the reset pin is pulled up to Vcc with a resistor, DTR sends the ground signal via a capacitor that will maintain the pin low for a certain time. The 100nF capacitor did not meet this criteria and thus we replaced it with a 10uF capacitor. This issue was proved solved by using an external HiLetgo USB to Uart module</a:t>
            </a:r>
            <a:endParaRPr/>
          </a:p>
        </p:txBody>
      </p:sp>
      <p:sp>
        <p:nvSpPr>
          <p:cNvPr id="469" name="Google Shape;46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At this point there are just 5 steps that we need to complete. These are: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Building an enclosure shield that protects the user and bystanders from the laser. It will include a laser shield that allows for safe inspection of the print and be completed by march 24</a:t>
            </a:r>
            <a:r>
              <a:rPr baseline="30000" lang="en-US"/>
              <a:t>th</a:t>
            </a:r>
            <a:r>
              <a:rPr lang="en-US"/>
              <a:t> </a:t>
            </a:r>
            <a:endParaRPr/>
          </a:p>
          <a:p>
            <a:pPr indent="0" lvl="0" marL="0" rtl="0" algn="l">
              <a:spcBef>
                <a:spcPts val="0"/>
              </a:spcBef>
              <a:spcAft>
                <a:spcPts val="0"/>
              </a:spcAft>
              <a:buClr>
                <a:schemeClr val="dk1"/>
              </a:buClr>
              <a:buSzPts val="1200"/>
              <a:buFont typeface="Calibri"/>
              <a:buNone/>
            </a:pPr>
            <a:r>
              <a:rPr lang="en-US"/>
              <a:t>By the same date Powder Delivery testing will be completed</a:t>
            </a:r>
            <a:endParaRPr/>
          </a:p>
          <a:p>
            <a:pPr indent="0" lvl="0" marL="0" rtl="0" algn="l">
              <a:spcBef>
                <a:spcPts val="0"/>
              </a:spcBef>
              <a:spcAft>
                <a:spcPts val="0"/>
              </a:spcAft>
              <a:buClr>
                <a:schemeClr val="dk1"/>
              </a:buClr>
              <a:buSzPts val="1200"/>
              <a:buFont typeface="Calibri"/>
              <a:buNone/>
            </a:pPr>
            <a:r>
              <a:rPr lang="en-US"/>
              <a:t>Assembly and verification of second revisions for MCU and Laser Driver PCBs by March 31</a:t>
            </a:r>
            <a:r>
              <a:rPr baseline="30000" lang="en-US"/>
              <a:t>st</a:t>
            </a:r>
            <a:endParaRPr/>
          </a:p>
          <a:p>
            <a:pPr indent="0" lvl="0" marL="0" rtl="0" algn="l">
              <a:spcBef>
                <a:spcPts val="0"/>
              </a:spcBef>
              <a:spcAft>
                <a:spcPts val="0"/>
              </a:spcAft>
              <a:buClr>
                <a:schemeClr val="dk1"/>
              </a:buClr>
              <a:buSzPts val="1200"/>
              <a:buFont typeface="Calibri"/>
              <a:buNone/>
            </a:pPr>
            <a:r>
              <a:rPr lang="en-US"/>
              <a:t>Finalize Laser Module and Full Printer Assembly by March 31</a:t>
            </a:r>
            <a:r>
              <a:rPr baseline="30000" lang="en-US"/>
              <a:t>st</a:t>
            </a:r>
            <a:endParaRPr/>
          </a:p>
          <a:p>
            <a:pPr indent="0" lvl="0" marL="0" rtl="0" algn="l">
              <a:spcBef>
                <a:spcPts val="0"/>
              </a:spcBef>
              <a:spcAft>
                <a:spcPts val="0"/>
              </a:spcAft>
              <a:buClr>
                <a:schemeClr val="dk1"/>
              </a:buClr>
              <a:buSzPts val="1200"/>
              <a:buFont typeface="Calibri"/>
              <a:buNone/>
            </a:pPr>
            <a:r>
              <a:rPr lang="en-US"/>
              <a:t>Sintering testing from at least March 31</a:t>
            </a:r>
            <a:r>
              <a:rPr baseline="30000" lang="en-US"/>
              <a:t>st</a:t>
            </a:r>
            <a:r>
              <a:rPr lang="en-US"/>
              <a:t> until April 14</a:t>
            </a:r>
            <a:r>
              <a:rPr baseline="30000" lang="en-US"/>
              <a:t>th</a:t>
            </a:r>
            <a:endParaRPr/>
          </a:p>
        </p:txBody>
      </p:sp>
      <p:sp>
        <p:nvSpPr>
          <p:cNvPr id="484" name="Google Shape;48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following are the specifications defined for the SLS 3D printer.</a:t>
            </a:r>
            <a:endParaRPr/>
          </a:p>
        </p:txBody>
      </p:sp>
      <p:sp>
        <p:nvSpPr>
          <p:cNvPr id="101" name="Google Shape;10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Test 1 will satisfy the following highlighted specifications. </a:t>
            </a:r>
            <a:endParaRPr/>
          </a:p>
        </p:txBody>
      </p:sp>
      <p:sp>
        <p:nvSpPr>
          <p:cNvPr id="140" name="Google Shape;14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The purpose of Test 1 is to test the x-y scanning system, the Repetier firmware and local host server, and the power module. We developed a model called “Smiley” to test the scanning system. The slicer used for the test was an open-source slicer called Cura. The stl file for “Smiley” is uploaded to Cura and Cura coverts it to the necessary G-code. The G-code is then uploaded through the Repetier’s User Interface and the print is initiated. A pen is attached to the base of the x-y track system to draw the future laser path. The main components used in Test 1 are the X-Y track system, the complete Power Module PCB, the stepper motor driver modules, the Arduino mega development board, and the computer to host the local server.</a:t>
            </a:r>
            <a:endParaRPr/>
          </a:p>
          <a:p>
            <a:pPr indent="0" lvl="0" marL="0" rtl="0" algn="l">
              <a:spcBef>
                <a:spcPts val="0"/>
              </a:spcBef>
              <a:spcAft>
                <a:spcPts val="0"/>
              </a:spcAft>
              <a:buNone/>
            </a:pPr>
            <a:r>
              <a:t/>
            </a:r>
            <a:endParaRPr/>
          </a:p>
        </p:txBody>
      </p:sp>
      <p:sp>
        <p:nvSpPr>
          <p:cNvPr id="179" name="Google Shape;17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The following is the video of Test 1. After uploading the gcode, we initiated the print. The first segment of the video shows the calibration sequence of the x-y scanner. After calibration, the scanner will begin to draw the initial layer. The test also demonstrates that the power module can successfully convert wall power into regulated DC voltage and supply the necessary DC power for complete stepper motor operation. The test will continue until it reaches the midpoint of the second layer. From there, we will compare the final results with the “Smiley” model.</a:t>
            </a:r>
            <a:endParaRPr/>
          </a:p>
          <a:p>
            <a:pPr indent="0" lvl="0" marL="0" rtl="0" algn="l">
              <a:spcBef>
                <a:spcPts val="0"/>
              </a:spcBef>
              <a:spcAft>
                <a:spcPts val="0"/>
              </a:spcAft>
              <a:buNone/>
            </a:pPr>
            <a:r>
              <a:t/>
            </a:r>
            <a:endParaRPr/>
          </a:p>
        </p:txBody>
      </p:sp>
      <p:sp>
        <p:nvSpPr>
          <p:cNvPr id="197" name="Google Shape;19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The resulting image for test 1 is shown in the figure to the right. In order to calculate the actual scanning speed of the printer, we took the video segment where the x-y scanner drew the outer circumference of Smiley and divided it by the time it took to draw. The measured diameter of Smiley is 29 mm. Therefore, the calculated circumference of the circle is 91.106 mm. The scanner took 66 frames to draw the circle which is equivalent to 2.2 s. By dividing the distance over time, we found the scanning speed to be 41.41 mm/s which is greater than our required 30 mm/s </a:t>
            </a:r>
            <a:endParaRPr/>
          </a:p>
        </p:txBody>
      </p:sp>
      <p:sp>
        <p:nvSpPr>
          <p:cNvPr id="211" name="Google Shape;21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the second test, we’ll be testing that the dimensions of the print bed are within spec. This will include the x and y axes as well as the z travel distance.</a:t>
            </a:r>
            <a:endParaRPr/>
          </a:p>
        </p:txBody>
      </p:sp>
      <p:sp>
        <p:nvSpPr>
          <p:cNvPr id="234" name="Google Shape;23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 be checking that the x and y axes are each 10 cm, but a 0.5 cm margin of error will be considered acceptable. The Z axis will also need to be able to move at least 1.5 cm, but any amount more then that will be okay too.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test this, we will first move the z axis close to its lowest point to ensure that it can safely travel that far. Once we know the travel distance for the z axis, all axes can simply be measured with a tape measure to check for compliance.</a:t>
            </a:r>
            <a:endParaRPr/>
          </a:p>
        </p:txBody>
      </p:sp>
      <p:sp>
        <p:nvSpPr>
          <p:cNvPr id="273" name="Google Shape;2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 we can see the z-axis motion of the printer. In addition to validating the compliance of the print dimensions, this is also an important functionality of the printer as a whole. Note that as the print bed on the left moves down for the next layer, the reservoir bed on the right moves up to provide new material for printing. When the sweeper mechanism is added, this will allow new material to be placed at each layer for both printing and supports.</a:t>
            </a:r>
            <a:endParaRPr/>
          </a:p>
          <a:p>
            <a:pPr indent="0" lvl="0" marL="0" rtl="0" algn="l">
              <a:spcBef>
                <a:spcPts val="0"/>
              </a:spcBef>
              <a:spcAft>
                <a:spcPts val="0"/>
              </a:spcAft>
              <a:buNone/>
            </a:pPr>
            <a:r>
              <a:rPr lang="en-US"/>
              <a:t>Now, with the bed nearing its lowest point, we can measure its travel distance to verify the specification.</a:t>
            </a:r>
            <a:endParaRPr/>
          </a:p>
        </p:txBody>
      </p:sp>
      <p:sp>
        <p:nvSpPr>
          <p:cNvPr id="287" name="Google Shape;28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7"/>
          <p:cNvSpPr/>
          <p:nvPr>
            <p:ph idx="2" type="pic"/>
          </p:nvPr>
        </p:nvSpPr>
        <p:spPr>
          <a:xfrm>
            <a:off x="5183188" y="987425"/>
            <a:ext cx="6172200" cy="4873625"/>
          </a:xfrm>
          <a:prstGeom prst="rect">
            <a:avLst/>
          </a:prstGeom>
          <a:noFill/>
          <a:ln>
            <a:noFill/>
          </a:ln>
        </p:spPr>
      </p:sp>
      <p:sp>
        <p:nvSpPr>
          <p:cNvPr id="68" name="Google Shape;68;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5.png"/><Relationship Id="rId7" Type="http://schemas.openxmlformats.org/officeDocument/2006/relationships/image" Target="../media/image25.png"/></Relationships>
</file>

<file path=ppt/slides/_rels/slide11.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9.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41.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20.png"/><Relationship Id="rId8"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55.png"/><Relationship Id="rId5" Type="http://schemas.openxmlformats.org/officeDocument/2006/relationships/chart" Target="../charts/chart1.xml"/></Relationships>
</file>

<file path=ppt/slides/_rels/slide13.xml.rels><?xml version="1.0" encoding="UTF-8" standalone="yes"?><Relationships xmlns="http://schemas.openxmlformats.org/package/2006/relationships"><Relationship Id="rId11" Type="http://schemas.openxmlformats.org/officeDocument/2006/relationships/image" Target="../media/image52.jpg"/><Relationship Id="rId10"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57.png"/><Relationship Id="rId9" Type="http://schemas.openxmlformats.org/officeDocument/2006/relationships/image" Target="../media/image53.png"/><Relationship Id="rId5" Type="http://schemas.openxmlformats.org/officeDocument/2006/relationships/image" Target="../media/image56.png"/><Relationship Id="rId6" Type="http://schemas.openxmlformats.org/officeDocument/2006/relationships/image" Target="../media/image51.png"/><Relationship Id="rId7" Type="http://schemas.openxmlformats.org/officeDocument/2006/relationships/image" Target="../media/image58.png"/><Relationship Id="rId8"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48.png"/><Relationship Id="rId5" Type="http://schemas.openxmlformats.org/officeDocument/2006/relationships/image" Target="../media/image44.jpg"/><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46.png"/><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47.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6.png"/><Relationship Id="rId13" Type="http://schemas.openxmlformats.org/officeDocument/2006/relationships/image" Target="../media/image18.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7.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png"/><Relationship Id="rId13" Type="http://schemas.openxmlformats.org/officeDocument/2006/relationships/image" Target="../media/image31.png"/><Relationship Id="rId12"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20.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33.png"/><Relationship Id="rId6" Type="http://schemas.openxmlformats.org/officeDocument/2006/relationships/image" Target="../media/image40.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26.png"/><Relationship Id="rId13" Type="http://schemas.openxmlformats.org/officeDocument/2006/relationships/image" Target="../media/image25.png"/><Relationship Id="rId12"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36.png"/><Relationship Id="rId9"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rgbClr val="F2C413"/>
                </a:solidFill>
                <a:latin typeface="Cambria"/>
                <a:ea typeface="Cambria"/>
                <a:cs typeface="Cambria"/>
                <a:sym typeface="Cambria"/>
              </a:rPr>
              <a:t>Group 12</a:t>
            </a:r>
            <a:endParaRPr/>
          </a:p>
        </p:txBody>
      </p:sp>
      <p:sp>
        <p:nvSpPr>
          <p:cNvPr id="91" name="Google Shape;91;p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92" name="Google Shape;92;p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93" name="Google Shape;93;p1"/>
          <p:cNvSpPr txBox="1"/>
          <p:nvPr/>
        </p:nvSpPr>
        <p:spPr>
          <a:xfrm>
            <a:off x="1" y="797804"/>
            <a:ext cx="12191999"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ambria"/>
                <a:ea typeface="Cambria"/>
                <a:cs typeface="Cambria"/>
                <a:sym typeface="Cambria"/>
              </a:rPr>
              <a:t>3D Printing by</a:t>
            </a:r>
            <a:endParaRPr/>
          </a:p>
          <a:p>
            <a:pPr indent="0" lvl="0" marL="0" marR="0" rtl="0" algn="ctr">
              <a:spcBef>
                <a:spcPts val="0"/>
              </a:spcBef>
              <a:spcAft>
                <a:spcPts val="0"/>
              </a:spcAft>
              <a:buNone/>
            </a:pPr>
            <a:r>
              <a:rPr b="1" lang="en-US" sz="4800">
                <a:solidFill>
                  <a:schemeClr val="dk1"/>
                </a:solidFill>
                <a:latin typeface="Cambria"/>
                <a:ea typeface="Cambria"/>
                <a:cs typeface="Cambria"/>
                <a:sym typeface="Cambria"/>
              </a:rPr>
              <a:t>Selective Laser Sintering</a:t>
            </a:r>
            <a:endParaRPr/>
          </a:p>
        </p:txBody>
      </p:sp>
      <p:sp>
        <p:nvSpPr>
          <p:cNvPr id="94" name="Google Shape;94;p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95" name="Google Shape;95;p1"/>
          <p:cNvSpPr txBox="1"/>
          <p:nvPr/>
        </p:nvSpPr>
        <p:spPr>
          <a:xfrm>
            <a:off x="5149513" y="3236370"/>
            <a:ext cx="1892969"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a:solidFill>
                  <a:schemeClr val="dk1"/>
                </a:solidFill>
                <a:latin typeface="Cambria"/>
                <a:ea typeface="Cambria"/>
                <a:cs typeface="Cambria"/>
                <a:sym typeface="Cambria"/>
              </a:rPr>
              <a:t>Group</a:t>
            </a:r>
            <a:r>
              <a:rPr lang="en-US" sz="2000">
                <a:solidFill>
                  <a:schemeClr val="dk1"/>
                </a:solidFill>
                <a:latin typeface="Cambria"/>
                <a:ea typeface="Cambria"/>
                <a:cs typeface="Cambria"/>
                <a:sym typeface="Cambria"/>
              </a:rPr>
              <a:t> </a:t>
            </a:r>
            <a:r>
              <a:rPr lang="en-US" sz="2800">
                <a:solidFill>
                  <a:schemeClr val="dk1"/>
                </a:solidFill>
                <a:latin typeface="Cambria"/>
                <a:ea typeface="Cambria"/>
                <a:cs typeface="Cambria"/>
                <a:sym typeface="Cambria"/>
              </a:rPr>
              <a:t>12</a:t>
            </a:r>
            <a:endParaRPr sz="2000">
              <a:solidFill>
                <a:schemeClr val="dk1"/>
              </a:solidFill>
              <a:latin typeface="Cambria"/>
              <a:ea typeface="Cambria"/>
              <a:cs typeface="Cambria"/>
              <a:sym typeface="Cambria"/>
            </a:endParaRPr>
          </a:p>
        </p:txBody>
      </p:sp>
      <p:sp>
        <p:nvSpPr>
          <p:cNvPr id="96" name="Google Shape;96;p1"/>
          <p:cNvSpPr txBox="1"/>
          <p:nvPr>
            <p:ph idx="1" type="subTitle"/>
          </p:nvPr>
        </p:nvSpPr>
        <p:spPr>
          <a:xfrm>
            <a:off x="3144250" y="3977304"/>
            <a:ext cx="6513095" cy="23876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rPr lang="en-US">
                <a:latin typeface="Cambria"/>
                <a:ea typeface="Cambria"/>
                <a:cs typeface="Cambria"/>
                <a:sym typeface="Cambria"/>
              </a:rPr>
              <a:t>Luis Carrillo 			Electrical Engineer</a:t>
            </a:r>
            <a:endParaRPr/>
          </a:p>
          <a:p>
            <a:pPr indent="0" lvl="0" marL="0" rtl="0" algn="just">
              <a:lnSpc>
                <a:spcPct val="90000"/>
              </a:lnSpc>
              <a:spcBef>
                <a:spcPts val="1000"/>
              </a:spcBef>
              <a:spcAft>
                <a:spcPts val="0"/>
              </a:spcAft>
              <a:buClr>
                <a:schemeClr val="dk1"/>
              </a:buClr>
              <a:buSzPts val="2400"/>
              <a:buNone/>
            </a:pPr>
            <a:r>
              <a:rPr lang="en-US">
                <a:latin typeface="Cambria"/>
                <a:ea typeface="Cambria"/>
                <a:cs typeface="Cambria"/>
                <a:sym typeface="Cambria"/>
              </a:rPr>
              <a:t>Michael McMahon		Photonic Engineer</a:t>
            </a:r>
            <a:endParaRPr/>
          </a:p>
          <a:p>
            <a:pPr indent="0" lvl="0" marL="0" rtl="0" algn="just">
              <a:lnSpc>
                <a:spcPct val="90000"/>
              </a:lnSpc>
              <a:spcBef>
                <a:spcPts val="1000"/>
              </a:spcBef>
              <a:spcAft>
                <a:spcPts val="0"/>
              </a:spcAft>
              <a:buClr>
                <a:schemeClr val="dk1"/>
              </a:buClr>
              <a:buSzPts val="2400"/>
              <a:buNone/>
            </a:pPr>
            <a:r>
              <a:rPr lang="en-US">
                <a:latin typeface="Cambria"/>
                <a:ea typeface="Cambria"/>
                <a:cs typeface="Cambria"/>
                <a:sym typeface="Cambria"/>
              </a:rPr>
              <a:t>Michael Rogatinsky		Computer Engineer</a:t>
            </a:r>
            <a:endParaRPr/>
          </a:p>
          <a:p>
            <a:pPr indent="0" lvl="0" marL="0" rtl="0" algn="just">
              <a:lnSpc>
                <a:spcPct val="90000"/>
              </a:lnSpc>
              <a:spcBef>
                <a:spcPts val="1000"/>
              </a:spcBef>
              <a:spcAft>
                <a:spcPts val="0"/>
              </a:spcAft>
              <a:buClr>
                <a:schemeClr val="dk1"/>
              </a:buClr>
              <a:buSzPts val="2400"/>
              <a:buNone/>
            </a:pPr>
            <a:r>
              <a:rPr lang="en-US">
                <a:latin typeface="Cambria"/>
                <a:ea typeface="Cambria"/>
                <a:cs typeface="Cambria"/>
                <a:sym typeface="Cambria"/>
              </a:rPr>
              <a:t>Daniel Valledor		Electrical Engineer</a:t>
            </a:r>
            <a:endParaRPr/>
          </a:p>
          <a:p>
            <a:pPr indent="0" lvl="0" marL="0" rtl="0" algn="l">
              <a:lnSpc>
                <a:spcPct val="90000"/>
              </a:lnSpc>
              <a:spcBef>
                <a:spcPts val="1000"/>
              </a:spcBef>
              <a:spcAft>
                <a:spcPts val="0"/>
              </a:spcAft>
              <a:buClr>
                <a:schemeClr val="dk1"/>
              </a:buClr>
              <a:buSzPts val="2400"/>
              <a:buNone/>
            </a:pPr>
            <a:r>
              <a:t/>
            </a:r>
            <a:endParaRPr/>
          </a:p>
        </p:txBody>
      </p:sp>
      <p:sp>
        <p:nvSpPr>
          <p:cNvPr id="97" name="Google Shape;97;p1"/>
          <p:cNvSpPr txBox="1"/>
          <p:nvPr/>
        </p:nvSpPr>
        <p:spPr>
          <a:xfrm>
            <a:off x="4303706" y="2357476"/>
            <a:ext cx="3584584"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Midterm</a:t>
            </a:r>
            <a:r>
              <a:rPr lang="en-US" sz="2800">
                <a:solidFill>
                  <a:schemeClr val="dk1"/>
                </a:solidFill>
                <a:latin typeface="Cambria"/>
                <a:ea typeface="Cambria"/>
                <a:cs typeface="Cambria"/>
                <a:sym typeface="Cambria"/>
              </a:rPr>
              <a:t> </a:t>
            </a:r>
            <a:r>
              <a:rPr lang="en-US" sz="3600">
                <a:solidFill>
                  <a:schemeClr val="dk1"/>
                </a:solidFill>
                <a:latin typeface="Cambria"/>
                <a:ea typeface="Cambria"/>
                <a:cs typeface="Cambria"/>
                <a:sym typeface="Cambria"/>
              </a:rPr>
              <a:t>Demo</a:t>
            </a:r>
            <a:endParaRPr sz="2000">
              <a:solidFill>
                <a:schemeClr val="dk1"/>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0"/>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10"/>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305" name="Google Shape;305;p10"/>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306" name="Google Shape;306;p10"/>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307" name="Google Shape;307;p10"/>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10"/>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Test 2 Results</a:t>
            </a:r>
            <a:endParaRPr/>
          </a:p>
        </p:txBody>
      </p:sp>
      <p:sp>
        <p:nvSpPr>
          <p:cNvPr id="309" name="Google Shape;309;p10"/>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310" name="Google Shape;310;p10"/>
          <p:cNvPicPr preferRelativeResize="0"/>
          <p:nvPr/>
        </p:nvPicPr>
        <p:blipFill rotWithShape="1">
          <a:blip r:embed="rId4">
            <a:alphaModFix/>
          </a:blip>
          <a:srcRect b="18158" l="0" r="0" t="14275"/>
          <a:stretch/>
        </p:blipFill>
        <p:spPr>
          <a:xfrm>
            <a:off x="4780542" y="1173050"/>
            <a:ext cx="2594816" cy="2349418"/>
          </a:xfrm>
          <a:prstGeom prst="rect">
            <a:avLst/>
          </a:prstGeom>
          <a:noFill/>
          <a:ln>
            <a:noFill/>
          </a:ln>
        </p:spPr>
      </p:pic>
      <p:pic>
        <p:nvPicPr>
          <p:cNvPr id="311" name="Google Shape;311;p10"/>
          <p:cNvPicPr preferRelativeResize="0"/>
          <p:nvPr/>
        </p:nvPicPr>
        <p:blipFill rotWithShape="1">
          <a:blip r:embed="rId5">
            <a:alphaModFix/>
          </a:blip>
          <a:srcRect b="0" l="0" r="0" t="0"/>
          <a:stretch/>
        </p:blipFill>
        <p:spPr>
          <a:xfrm>
            <a:off x="8169666" y="1132052"/>
            <a:ext cx="3330760" cy="2356090"/>
          </a:xfrm>
          <a:prstGeom prst="rect">
            <a:avLst/>
          </a:prstGeom>
          <a:noFill/>
          <a:ln>
            <a:noFill/>
          </a:ln>
        </p:spPr>
      </p:pic>
      <p:pic>
        <p:nvPicPr>
          <p:cNvPr id="312" name="Google Shape;312;p10"/>
          <p:cNvPicPr preferRelativeResize="0"/>
          <p:nvPr/>
        </p:nvPicPr>
        <p:blipFill rotWithShape="1">
          <a:blip r:embed="rId6">
            <a:alphaModFix/>
          </a:blip>
          <a:srcRect b="0" l="0" r="0" t="0"/>
          <a:stretch/>
        </p:blipFill>
        <p:spPr>
          <a:xfrm>
            <a:off x="890819" y="1173050"/>
            <a:ext cx="3271093" cy="2315092"/>
          </a:xfrm>
          <a:prstGeom prst="rect">
            <a:avLst/>
          </a:prstGeom>
          <a:noFill/>
          <a:ln>
            <a:noFill/>
          </a:ln>
        </p:spPr>
      </p:pic>
      <p:sp>
        <p:nvSpPr>
          <p:cNvPr id="313" name="Google Shape;313;p10"/>
          <p:cNvSpPr txBox="1"/>
          <p:nvPr/>
        </p:nvSpPr>
        <p:spPr>
          <a:xfrm>
            <a:off x="890818" y="4464784"/>
            <a:ext cx="6484539" cy="101566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Note: 4 in = 10.16 cm </a:t>
            </a:r>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All dimensions are within acceptable margins.</a:t>
            </a:r>
            <a:endParaRPr/>
          </a:p>
        </p:txBody>
      </p:sp>
      <p:pic>
        <p:nvPicPr>
          <p:cNvPr id="314" name="Google Shape;314;p10"/>
          <p:cNvPicPr preferRelativeResize="0"/>
          <p:nvPr/>
        </p:nvPicPr>
        <p:blipFill rotWithShape="1">
          <a:blip r:embed="rId7">
            <a:alphaModFix/>
          </a:blip>
          <a:srcRect b="0" l="0" r="0" t="0"/>
          <a:stretch/>
        </p:blipFill>
        <p:spPr>
          <a:xfrm>
            <a:off x="11430000" y="6096000"/>
            <a:ext cx="609600" cy="609600"/>
          </a:xfrm>
          <a:prstGeom prst="rect">
            <a:avLst/>
          </a:prstGeom>
          <a:noFill/>
          <a:ln>
            <a:noFill/>
          </a:ln>
        </p:spPr>
      </p:pic>
      <p:sp>
        <p:nvSpPr>
          <p:cNvPr id="315" name="Google Shape;315;p10"/>
          <p:cNvSpPr txBox="1"/>
          <p:nvPr/>
        </p:nvSpPr>
        <p:spPr>
          <a:xfrm>
            <a:off x="1090854" y="3651897"/>
            <a:ext cx="287102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Z-Axis Measurement</a:t>
            </a:r>
            <a:endParaRPr sz="1800">
              <a:solidFill>
                <a:schemeClr val="dk1"/>
              </a:solidFill>
              <a:latin typeface="Cambria"/>
              <a:ea typeface="Cambria"/>
              <a:cs typeface="Cambria"/>
              <a:sym typeface="Cambria"/>
            </a:endParaRPr>
          </a:p>
        </p:txBody>
      </p:sp>
      <p:sp>
        <p:nvSpPr>
          <p:cNvPr id="316" name="Google Shape;316;p10"/>
          <p:cNvSpPr txBox="1"/>
          <p:nvPr/>
        </p:nvSpPr>
        <p:spPr>
          <a:xfrm>
            <a:off x="4660489" y="3651897"/>
            <a:ext cx="287102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X-Axis Measurement</a:t>
            </a:r>
            <a:endParaRPr sz="1800">
              <a:solidFill>
                <a:schemeClr val="dk1"/>
              </a:solidFill>
              <a:latin typeface="Cambria"/>
              <a:ea typeface="Cambria"/>
              <a:cs typeface="Cambria"/>
              <a:sym typeface="Cambria"/>
            </a:endParaRPr>
          </a:p>
        </p:txBody>
      </p:sp>
      <p:sp>
        <p:nvSpPr>
          <p:cNvPr id="317" name="Google Shape;317;p10"/>
          <p:cNvSpPr txBox="1"/>
          <p:nvPr/>
        </p:nvSpPr>
        <p:spPr>
          <a:xfrm>
            <a:off x="8399535" y="3651897"/>
            <a:ext cx="287102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Y-Axis Measurement</a:t>
            </a:r>
            <a:endParaRPr sz="18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1"/>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4" name="Google Shape;324;p11"/>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325" name="Google Shape;325;p11"/>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326" name="Google Shape;326;p11"/>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327" name="Google Shape;327;p11"/>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11"/>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Test 3 Specifications</a:t>
            </a:r>
            <a:endParaRPr/>
          </a:p>
        </p:txBody>
      </p:sp>
      <p:sp>
        <p:nvSpPr>
          <p:cNvPr id="329" name="Google Shape;329;p11"/>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pSp>
        <p:nvGrpSpPr>
          <p:cNvPr id="330" name="Google Shape;330;p11"/>
          <p:cNvGrpSpPr/>
          <p:nvPr/>
        </p:nvGrpSpPr>
        <p:grpSpPr>
          <a:xfrm>
            <a:off x="1250497" y="1580758"/>
            <a:ext cx="4572000" cy="4383002"/>
            <a:chOff x="629780" y="1755461"/>
            <a:chExt cx="4572000" cy="4383002"/>
          </a:xfrm>
        </p:grpSpPr>
        <p:sp>
          <p:nvSpPr>
            <p:cNvPr id="331" name="Google Shape;331;p11"/>
            <p:cNvSpPr/>
            <p:nvPr/>
          </p:nvSpPr>
          <p:spPr>
            <a:xfrm>
              <a:off x="629780" y="175546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Bed Area</a:t>
              </a:r>
              <a:endParaRPr/>
            </a:p>
          </p:txBody>
        </p:sp>
        <p:sp>
          <p:nvSpPr>
            <p:cNvPr id="332" name="Google Shape;332;p11"/>
            <p:cNvSpPr/>
            <p:nvPr/>
          </p:nvSpPr>
          <p:spPr>
            <a:xfrm>
              <a:off x="2915780" y="1755461"/>
              <a:ext cx="2286000" cy="731520"/>
            </a:xfrm>
            <a:prstGeom prst="rect">
              <a:avLst/>
            </a:prstGeom>
            <a:blipFill rotWithShape="1">
              <a:blip r:embed="rId4">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33" name="Google Shape;333;p11"/>
            <p:cNvSpPr/>
            <p:nvPr/>
          </p:nvSpPr>
          <p:spPr>
            <a:xfrm>
              <a:off x="629780" y="248698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Build Area</a:t>
              </a:r>
              <a:endParaRPr/>
            </a:p>
          </p:txBody>
        </p:sp>
        <p:sp>
          <p:nvSpPr>
            <p:cNvPr id="334" name="Google Shape;334;p11"/>
            <p:cNvSpPr/>
            <p:nvPr/>
          </p:nvSpPr>
          <p:spPr>
            <a:xfrm>
              <a:off x="2915780" y="2486981"/>
              <a:ext cx="2286000" cy="731520"/>
            </a:xfrm>
            <a:prstGeom prst="rect">
              <a:avLst/>
            </a:prstGeom>
            <a:blipFill rotWithShape="1">
              <a:blip r:embed="rId5">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35" name="Google Shape;335;p11"/>
            <p:cNvSpPr/>
            <p:nvPr/>
          </p:nvSpPr>
          <p:spPr>
            <a:xfrm>
              <a:off x="629780" y="321675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Height</a:t>
              </a:r>
              <a:endParaRPr/>
            </a:p>
          </p:txBody>
        </p:sp>
        <p:sp>
          <p:nvSpPr>
            <p:cNvPr id="336" name="Google Shape;336;p11"/>
            <p:cNvSpPr/>
            <p:nvPr/>
          </p:nvSpPr>
          <p:spPr>
            <a:xfrm>
              <a:off x="2915780" y="3216753"/>
              <a:ext cx="2286000" cy="731520"/>
            </a:xfrm>
            <a:prstGeom prst="rect">
              <a:avLst/>
            </a:prstGeom>
            <a:blipFill rotWithShape="1">
              <a:blip r:embed="rId6">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37" name="Google Shape;337;p11"/>
            <p:cNvSpPr/>
            <p:nvPr/>
          </p:nvSpPr>
          <p:spPr>
            <a:xfrm>
              <a:off x="629780" y="394827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Power Source</a:t>
              </a:r>
              <a:endParaRPr/>
            </a:p>
          </p:txBody>
        </p:sp>
        <p:sp>
          <p:nvSpPr>
            <p:cNvPr id="338" name="Google Shape;338;p11"/>
            <p:cNvSpPr/>
            <p:nvPr/>
          </p:nvSpPr>
          <p:spPr>
            <a:xfrm>
              <a:off x="2915780" y="394827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120V Wall Power</a:t>
              </a:r>
              <a:endParaRPr/>
            </a:p>
          </p:txBody>
        </p:sp>
        <p:sp>
          <p:nvSpPr>
            <p:cNvPr id="339" name="Google Shape;339;p11"/>
            <p:cNvSpPr/>
            <p:nvPr/>
          </p:nvSpPr>
          <p:spPr>
            <a:xfrm>
              <a:off x="629780"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User Interface</a:t>
              </a:r>
              <a:endParaRPr/>
            </a:p>
          </p:txBody>
        </p:sp>
        <p:sp>
          <p:nvSpPr>
            <p:cNvPr id="340" name="Google Shape;340;p11"/>
            <p:cNvSpPr/>
            <p:nvPr/>
          </p:nvSpPr>
          <p:spPr>
            <a:xfrm>
              <a:off x="2915780"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Local Host Server</a:t>
              </a:r>
              <a:endParaRPr/>
            </a:p>
          </p:txBody>
        </p:sp>
        <p:sp>
          <p:nvSpPr>
            <p:cNvPr id="341" name="Google Shape;341;p11"/>
            <p:cNvSpPr/>
            <p:nvPr/>
          </p:nvSpPr>
          <p:spPr>
            <a:xfrm>
              <a:off x="629780"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Motor Torque</a:t>
              </a:r>
              <a:endParaRPr/>
            </a:p>
          </p:txBody>
        </p:sp>
        <p:sp>
          <p:nvSpPr>
            <p:cNvPr id="342" name="Google Shape;342;p11"/>
            <p:cNvSpPr/>
            <p:nvPr/>
          </p:nvSpPr>
          <p:spPr>
            <a:xfrm>
              <a:off x="2915780" y="5406943"/>
              <a:ext cx="2286000" cy="731520"/>
            </a:xfrm>
            <a:prstGeom prst="rect">
              <a:avLst/>
            </a:prstGeom>
            <a:blipFill rotWithShape="1">
              <a:blip r:embed="rId7">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grpSp>
        <p:nvGrpSpPr>
          <p:cNvPr id="343" name="Google Shape;343;p11"/>
          <p:cNvGrpSpPr/>
          <p:nvPr/>
        </p:nvGrpSpPr>
        <p:grpSpPr>
          <a:xfrm>
            <a:off x="6369505" y="1581195"/>
            <a:ext cx="4572000" cy="4384750"/>
            <a:chOff x="5629504" y="1753713"/>
            <a:chExt cx="4572000" cy="4384750"/>
          </a:xfrm>
        </p:grpSpPr>
        <p:sp>
          <p:nvSpPr>
            <p:cNvPr id="344" name="Google Shape;344;p11"/>
            <p:cNvSpPr/>
            <p:nvPr/>
          </p:nvSpPr>
          <p:spPr>
            <a:xfrm>
              <a:off x="5629504" y="175371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Output Power</a:t>
              </a:r>
              <a:endParaRPr/>
            </a:p>
          </p:txBody>
        </p:sp>
        <p:sp>
          <p:nvSpPr>
            <p:cNvPr id="345" name="Google Shape;345;p11"/>
            <p:cNvSpPr/>
            <p:nvPr/>
          </p:nvSpPr>
          <p:spPr>
            <a:xfrm>
              <a:off x="7915504" y="1753713"/>
              <a:ext cx="2286000" cy="731520"/>
            </a:xfrm>
            <a:prstGeom prst="rect">
              <a:avLst/>
            </a:prstGeom>
            <a:blipFill rotWithShape="1">
              <a:blip r:embed="rId8">
                <a:alphaModFix/>
              </a:blip>
              <a:stretch>
                <a:fillRect b="0" l="0" r="0" t="0"/>
              </a:stretch>
            </a:blip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46" name="Google Shape;346;p11"/>
            <p:cNvSpPr/>
            <p:nvPr/>
          </p:nvSpPr>
          <p:spPr>
            <a:xfrm>
              <a:off x="5629504" y="2485233"/>
              <a:ext cx="2286000" cy="731520"/>
            </a:xfrm>
            <a:prstGeom prst="rect">
              <a:avLst/>
            </a:prstGeom>
            <a:solidFill>
              <a:srgbClr val="F3C51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Laser Diode Wavelength</a:t>
              </a:r>
              <a:endParaRPr/>
            </a:p>
          </p:txBody>
        </p:sp>
        <p:sp>
          <p:nvSpPr>
            <p:cNvPr id="347" name="Google Shape;347;p11"/>
            <p:cNvSpPr/>
            <p:nvPr/>
          </p:nvSpPr>
          <p:spPr>
            <a:xfrm>
              <a:off x="7915504" y="2485233"/>
              <a:ext cx="2286000" cy="731520"/>
            </a:xfrm>
            <a:prstGeom prst="rect">
              <a:avLst/>
            </a:prstGeom>
            <a:blipFill rotWithShape="1">
              <a:blip r:embed="rId9">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48" name="Google Shape;348;p11"/>
            <p:cNvSpPr/>
            <p:nvPr/>
          </p:nvSpPr>
          <p:spPr>
            <a:xfrm>
              <a:off x="5629504" y="3212383"/>
              <a:ext cx="2286000" cy="731520"/>
            </a:xfrm>
            <a:prstGeom prst="rect">
              <a:avLst/>
            </a:prstGeom>
            <a:solidFill>
              <a:srgbClr val="F3C51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Beam Focal Length</a:t>
              </a:r>
              <a:endParaRPr/>
            </a:p>
          </p:txBody>
        </p:sp>
        <p:sp>
          <p:nvSpPr>
            <p:cNvPr id="349" name="Google Shape;349;p11"/>
            <p:cNvSpPr/>
            <p:nvPr/>
          </p:nvSpPr>
          <p:spPr>
            <a:xfrm>
              <a:off x="7915504" y="3212383"/>
              <a:ext cx="2286000" cy="731520"/>
            </a:xfrm>
            <a:prstGeom prst="rect">
              <a:avLst/>
            </a:prstGeom>
            <a:blipFill rotWithShape="1">
              <a:blip r:embed="rId10">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50" name="Google Shape;350;p11"/>
            <p:cNvSpPr/>
            <p:nvPr/>
          </p:nvSpPr>
          <p:spPr>
            <a:xfrm>
              <a:off x="5629504" y="394390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Scanning Speed</a:t>
              </a:r>
              <a:endParaRPr/>
            </a:p>
          </p:txBody>
        </p:sp>
        <p:sp>
          <p:nvSpPr>
            <p:cNvPr id="351" name="Google Shape;351;p11"/>
            <p:cNvSpPr/>
            <p:nvPr/>
          </p:nvSpPr>
          <p:spPr>
            <a:xfrm>
              <a:off x="7915504" y="3943903"/>
              <a:ext cx="2286000" cy="731520"/>
            </a:xfrm>
            <a:prstGeom prst="rect">
              <a:avLst/>
            </a:prstGeom>
            <a:blipFill rotWithShape="1">
              <a:blip r:embed="rId11">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352" name="Google Shape;352;p11"/>
            <p:cNvSpPr/>
            <p:nvPr/>
          </p:nvSpPr>
          <p:spPr>
            <a:xfrm>
              <a:off x="5629504"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Type</a:t>
              </a:r>
              <a:endParaRPr/>
            </a:p>
          </p:txBody>
        </p:sp>
        <p:sp>
          <p:nvSpPr>
            <p:cNvPr id="353" name="Google Shape;353;p11"/>
            <p:cNvSpPr/>
            <p:nvPr/>
          </p:nvSpPr>
          <p:spPr>
            <a:xfrm>
              <a:off x="7915504"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Sugar, Polyamides, TPE, TPU</a:t>
              </a:r>
              <a:endParaRPr/>
            </a:p>
          </p:txBody>
        </p:sp>
        <p:sp>
          <p:nvSpPr>
            <p:cNvPr id="354" name="Google Shape;354;p11"/>
            <p:cNvSpPr/>
            <p:nvPr/>
          </p:nvSpPr>
          <p:spPr>
            <a:xfrm>
              <a:off x="5629504"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Size</a:t>
              </a:r>
              <a:endParaRPr/>
            </a:p>
          </p:txBody>
        </p:sp>
        <p:sp>
          <p:nvSpPr>
            <p:cNvPr id="355" name="Google Shape;355;p11"/>
            <p:cNvSpPr/>
            <p:nvPr/>
          </p:nvSpPr>
          <p:spPr>
            <a:xfrm>
              <a:off x="7915504" y="5406943"/>
              <a:ext cx="2286000" cy="731520"/>
            </a:xfrm>
            <a:prstGeom prst="rect">
              <a:avLst/>
            </a:prstGeom>
            <a:blipFill rotWithShape="1">
              <a:blip r:embed="rId12">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12"/>
          <p:cNvSpPr/>
          <p:nvPr/>
        </p:nvSpPr>
        <p:spPr>
          <a:xfrm>
            <a:off x="873727" y="1060649"/>
            <a:ext cx="7297674" cy="5429562"/>
          </a:xfrm>
          <a:prstGeom prst="rect">
            <a:avLst/>
          </a:prstGeom>
          <a:solidFill>
            <a:srgbClr val="D8D8D8"/>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12"/>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1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364" name="Google Shape;364;p1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365" name="Google Shape;365;p1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366" name="Google Shape;366;p12"/>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12"/>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Test 3 Results</a:t>
            </a:r>
            <a:endParaRPr/>
          </a:p>
        </p:txBody>
      </p:sp>
      <p:sp>
        <p:nvSpPr>
          <p:cNvPr id="368" name="Google Shape;368;p1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369" name="Google Shape;369;p12"/>
          <p:cNvSpPr txBox="1"/>
          <p:nvPr/>
        </p:nvSpPr>
        <p:spPr>
          <a:xfrm>
            <a:off x="8652942" y="1060572"/>
            <a:ext cx="3234907"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mbria"/>
                <a:ea typeface="Cambria"/>
                <a:cs typeface="Cambria"/>
                <a:sym typeface="Cambria"/>
              </a:rPr>
              <a:t>Laser beam wavelength determined by StellarNet BLUE-wave spectrometer </a:t>
            </a:r>
            <a:endParaRPr/>
          </a:p>
        </p:txBody>
      </p:sp>
      <p:pic>
        <p:nvPicPr>
          <p:cNvPr descr="A picture containing different&#10;&#10;Description automatically generated" id="370" name="Google Shape;370;p12"/>
          <p:cNvPicPr preferRelativeResize="0"/>
          <p:nvPr/>
        </p:nvPicPr>
        <p:blipFill rotWithShape="1">
          <a:blip r:embed="rId4">
            <a:alphaModFix/>
          </a:blip>
          <a:srcRect b="0" l="0" r="11005" t="9729"/>
          <a:stretch/>
        </p:blipFill>
        <p:spPr>
          <a:xfrm>
            <a:off x="1238376" y="1625236"/>
            <a:ext cx="3569434" cy="4827496"/>
          </a:xfrm>
          <a:prstGeom prst="rect">
            <a:avLst/>
          </a:prstGeom>
          <a:noFill/>
          <a:ln cap="flat" cmpd="sng" w="9525">
            <a:solidFill>
              <a:schemeClr val="dk1"/>
            </a:solidFill>
            <a:prstDash val="solid"/>
            <a:round/>
            <a:headEnd len="sm" w="sm" type="none"/>
            <a:tailEnd len="sm" w="sm" type="none"/>
          </a:ln>
        </p:spPr>
      </p:pic>
      <p:cxnSp>
        <p:nvCxnSpPr>
          <p:cNvPr id="371" name="Google Shape;371;p12"/>
          <p:cNvCxnSpPr/>
          <p:nvPr/>
        </p:nvCxnSpPr>
        <p:spPr>
          <a:xfrm rot="10800000">
            <a:off x="3441940" y="1977513"/>
            <a:ext cx="2161251" cy="197444"/>
          </a:xfrm>
          <a:prstGeom prst="straightConnector1">
            <a:avLst/>
          </a:prstGeom>
          <a:noFill/>
          <a:ln cap="flat" cmpd="sng" w="15875">
            <a:solidFill>
              <a:schemeClr val="dk1"/>
            </a:solidFill>
            <a:prstDash val="solid"/>
            <a:miter lim="800000"/>
            <a:headEnd len="sm" w="sm" type="none"/>
            <a:tailEnd len="med" w="med" type="triangle"/>
          </a:ln>
        </p:spPr>
      </p:cxnSp>
      <p:cxnSp>
        <p:nvCxnSpPr>
          <p:cNvPr id="372" name="Google Shape;372;p12"/>
          <p:cNvCxnSpPr>
            <a:stCxn id="373" idx="1"/>
          </p:cNvCxnSpPr>
          <p:nvPr/>
        </p:nvCxnSpPr>
        <p:spPr>
          <a:xfrm rot="10800000">
            <a:off x="3623191" y="2654987"/>
            <a:ext cx="1980000" cy="285300"/>
          </a:xfrm>
          <a:prstGeom prst="straightConnector1">
            <a:avLst/>
          </a:prstGeom>
          <a:noFill/>
          <a:ln cap="flat" cmpd="sng" w="15875">
            <a:solidFill>
              <a:srgbClr val="FF0000"/>
            </a:solidFill>
            <a:prstDash val="solid"/>
            <a:miter lim="800000"/>
            <a:headEnd len="sm" w="sm" type="none"/>
            <a:tailEnd len="med" w="med" type="triangle"/>
          </a:ln>
        </p:spPr>
      </p:cxnSp>
      <p:cxnSp>
        <p:nvCxnSpPr>
          <p:cNvPr id="374" name="Google Shape;374;p12"/>
          <p:cNvCxnSpPr/>
          <p:nvPr/>
        </p:nvCxnSpPr>
        <p:spPr>
          <a:xfrm>
            <a:off x="3588586" y="2548187"/>
            <a:ext cx="0" cy="172528"/>
          </a:xfrm>
          <a:prstGeom prst="straightConnector1">
            <a:avLst/>
          </a:prstGeom>
          <a:noFill/>
          <a:ln cap="flat" cmpd="sng" w="25400">
            <a:solidFill>
              <a:srgbClr val="FF0000"/>
            </a:solidFill>
            <a:prstDash val="solid"/>
            <a:miter lim="800000"/>
            <a:headEnd len="sm" w="sm" type="none"/>
            <a:tailEnd len="sm" w="sm" type="none"/>
          </a:ln>
        </p:spPr>
      </p:cxnSp>
      <p:cxnSp>
        <p:nvCxnSpPr>
          <p:cNvPr id="375" name="Google Shape;375;p12"/>
          <p:cNvCxnSpPr/>
          <p:nvPr/>
        </p:nvCxnSpPr>
        <p:spPr>
          <a:xfrm>
            <a:off x="2309005" y="2550062"/>
            <a:ext cx="0" cy="172528"/>
          </a:xfrm>
          <a:prstGeom prst="straightConnector1">
            <a:avLst/>
          </a:prstGeom>
          <a:noFill/>
          <a:ln cap="flat" cmpd="sng" w="25400">
            <a:solidFill>
              <a:srgbClr val="FF0000"/>
            </a:solidFill>
            <a:prstDash val="solid"/>
            <a:miter lim="800000"/>
            <a:headEnd len="sm" w="sm" type="none"/>
            <a:tailEnd len="sm" w="sm" type="none"/>
          </a:ln>
        </p:spPr>
      </p:cxnSp>
      <p:sp>
        <p:nvSpPr>
          <p:cNvPr id="376" name="Google Shape;376;p12"/>
          <p:cNvSpPr/>
          <p:nvPr/>
        </p:nvSpPr>
        <p:spPr>
          <a:xfrm>
            <a:off x="5603191" y="1804985"/>
            <a:ext cx="2254370" cy="785932"/>
          </a:xfrm>
          <a:prstGeom prst="rect">
            <a:avLst/>
          </a:prstGeom>
          <a:solidFill>
            <a:srgbClr val="595959"/>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Aluminum CNC Housing (testing only)</a:t>
            </a:r>
            <a:endParaRPr/>
          </a:p>
        </p:txBody>
      </p:sp>
      <p:sp>
        <p:nvSpPr>
          <p:cNvPr id="373" name="Google Shape;373;p12"/>
          <p:cNvSpPr/>
          <p:nvPr/>
        </p:nvSpPr>
        <p:spPr>
          <a:xfrm>
            <a:off x="5603191" y="2688800"/>
            <a:ext cx="1781001" cy="502974"/>
          </a:xfrm>
          <a:prstGeom prst="rect">
            <a:avLst/>
          </a:prstGeom>
          <a:solidFill>
            <a:srgbClr val="C00000"/>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Copper Heatsink</a:t>
            </a:r>
            <a:endParaRPr/>
          </a:p>
        </p:txBody>
      </p:sp>
      <p:sp>
        <p:nvSpPr>
          <p:cNvPr id="377" name="Google Shape;377;p12"/>
          <p:cNvSpPr/>
          <p:nvPr/>
        </p:nvSpPr>
        <p:spPr>
          <a:xfrm>
            <a:off x="5603191" y="3292417"/>
            <a:ext cx="1781001" cy="502974"/>
          </a:xfrm>
          <a:prstGeom prst="rect">
            <a:avLst/>
          </a:prstGeom>
          <a:solidFill>
            <a:schemeClr val="accen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Laser Diode</a:t>
            </a:r>
            <a:endParaRPr/>
          </a:p>
        </p:txBody>
      </p:sp>
      <p:cxnSp>
        <p:nvCxnSpPr>
          <p:cNvPr id="378" name="Google Shape;378;p12"/>
          <p:cNvCxnSpPr>
            <a:stCxn id="377" idx="1"/>
          </p:cNvCxnSpPr>
          <p:nvPr/>
        </p:nvCxnSpPr>
        <p:spPr>
          <a:xfrm rot="10800000">
            <a:off x="3105391" y="2529604"/>
            <a:ext cx="2497800" cy="1014300"/>
          </a:xfrm>
          <a:prstGeom prst="straightConnector1">
            <a:avLst/>
          </a:prstGeom>
          <a:noFill/>
          <a:ln cap="flat" cmpd="sng" w="15875">
            <a:solidFill>
              <a:srgbClr val="0070C0"/>
            </a:solidFill>
            <a:prstDash val="solid"/>
            <a:miter lim="800000"/>
            <a:headEnd len="sm" w="sm" type="none"/>
            <a:tailEnd len="med" w="med" type="triangle"/>
          </a:ln>
          <a:effectLst>
            <a:outerShdw blurRad="50800" rotWithShape="0" algn="tl" dir="2700000" dist="38100">
              <a:schemeClr val="lt1">
                <a:alpha val="40000"/>
              </a:schemeClr>
            </a:outerShdw>
          </a:effectLst>
        </p:spPr>
      </p:cxnSp>
      <p:sp>
        <p:nvSpPr>
          <p:cNvPr id="379" name="Google Shape;379;p12"/>
          <p:cNvSpPr/>
          <p:nvPr/>
        </p:nvSpPr>
        <p:spPr>
          <a:xfrm>
            <a:off x="5603191" y="3901896"/>
            <a:ext cx="2143331" cy="502974"/>
          </a:xfrm>
          <a:prstGeom prst="rect">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Cylindrical Lens 1</a:t>
            </a:r>
            <a:endParaRPr/>
          </a:p>
        </p:txBody>
      </p:sp>
      <p:cxnSp>
        <p:nvCxnSpPr>
          <p:cNvPr id="380" name="Google Shape;380;p12"/>
          <p:cNvCxnSpPr>
            <a:stCxn id="379" idx="1"/>
          </p:cNvCxnSpPr>
          <p:nvPr/>
        </p:nvCxnSpPr>
        <p:spPr>
          <a:xfrm rot="10800000">
            <a:off x="3105391" y="2775483"/>
            <a:ext cx="2497800" cy="1377900"/>
          </a:xfrm>
          <a:prstGeom prst="straightConnector1">
            <a:avLst/>
          </a:prstGeom>
          <a:noFill/>
          <a:ln cap="flat" cmpd="sng" w="15875">
            <a:solidFill>
              <a:srgbClr val="FFC000"/>
            </a:solidFill>
            <a:prstDash val="solid"/>
            <a:miter lim="800000"/>
            <a:headEnd len="sm" w="sm" type="none"/>
            <a:tailEnd len="med" w="med" type="triangle"/>
          </a:ln>
          <a:effectLst>
            <a:outerShdw blurRad="50800" rotWithShape="0" algn="tl" dir="2700000" dist="38100">
              <a:schemeClr val="lt1">
                <a:alpha val="40000"/>
              </a:schemeClr>
            </a:outerShdw>
          </a:effectLst>
        </p:spPr>
      </p:cxnSp>
      <p:sp>
        <p:nvSpPr>
          <p:cNvPr id="381" name="Google Shape;381;p12"/>
          <p:cNvSpPr/>
          <p:nvPr/>
        </p:nvSpPr>
        <p:spPr>
          <a:xfrm>
            <a:off x="5603190" y="4581713"/>
            <a:ext cx="2143331" cy="502974"/>
          </a:xfrm>
          <a:prstGeom prst="rect">
            <a:avLst/>
          </a:prstGeom>
          <a:solidFill>
            <a:srgbClr val="92D05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Cylindrical Lens 2</a:t>
            </a:r>
            <a:endParaRPr/>
          </a:p>
        </p:txBody>
      </p:sp>
      <p:sp>
        <p:nvSpPr>
          <p:cNvPr id="382" name="Google Shape;382;p12"/>
          <p:cNvSpPr txBox="1"/>
          <p:nvPr/>
        </p:nvSpPr>
        <p:spPr>
          <a:xfrm>
            <a:off x="873727" y="1077901"/>
            <a:ext cx="729767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mbria"/>
                <a:ea typeface="Cambria"/>
                <a:cs typeface="Cambria"/>
                <a:sym typeface="Cambria"/>
              </a:rPr>
              <a:t>Layout of Laser Module without final housing, top-down view</a:t>
            </a:r>
            <a:endParaRPr/>
          </a:p>
        </p:txBody>
      </p:sp>
      <p:cxnSp>
        <p:nvCxnSpPr>
          <p:cNvPr id="383" name="Google Shape;383;p12"/>
          <p:cNvCxnSpPr>
            <a:stCxn id="381" idx="1"/>
          </p:cNvCxnSpPr>
          <p:nvPr/>
        </p:nvCxnSpPr>
        <p:spPr>
          <a:xfrm rot="10800000">
            <a:off x="3222990" y="3477200"/>
            <a:ext cx="2380200" cy="1356000"/>
          </a:xfrm>
          <a:prstGeom prst="straightConnector1">
            <a:avLst/>
          </a:prstGeom>
          <a:noFill/>
          <a:ln cap="flat" cmpd="sng" w="15875">
            <a:solidFill>
              <a:srgbClr val="92D050"/>
            </a:solidFill>
            <a:prstDash val="solid"/>
            <a:miter lim="800000"/>
            <a:headEnd len="sm" w="sm" type="none"/>
            <a:tailEnd len="med" w="med" type="triangle"/>
          </a:ln>
          <a:effectLst>
            <a:outerShdw blurRad="50800" rotWithShape="0" algn="tl" dir="2700000" dist="38100">
              <a:schemeClr val="lt1">
                <a:alpha val="40000"/>
              </a:schemeClr>
            </a:outerShdw>
          </a:effectLst>
        </p:spPr>
      </p:cxnSp>
      <p:sp>
        <p:nvSpPr>
          <p:cNvPr id="384" name="Google Shape;384;p12"/>
          <p:cNvSpPr/>
          <p:nvPr/>
        </p:nvSpPr>
        <p:spPr>
          <a:xfrm>
            <a:off x="5603189" y="5229545"/>
            <a:ext cx="2143331" cy="502974"/>
          </a:xfrm>
          <a:prstGeom prst="rect">
            <a:avLst/>
          </a:prstGeom>
          <a:solidFill>
            <a:srgbClr val="C55A1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Focusing Lens</a:t>
            </a:r>
            <a:endParaRPr/>
          </a:p>
        </p:txBody>
      </p:sp>
      <p:cxnSp>
        <p:nvCxnSpPr>
          <p:cNvPr id="385" name="Google Shape;385;p12"/>
          <p:cNvCxnSpPr>
            <a:stCxn id="384" idx="1"/>
          </p:cNvCxnSpPr>
          <p:nvPr/>
        </p:nvCxnSpPr>
        <p:spPr>
          <a:xfrm rot="10800000">
            <a:off x="3441989" y="4404932"/>
            <a:ext cx="2161200" cy="1076100"/>
          </a:xfrm>
          <a:prstGeom prst="straightConnector1">
            <a:avLst/>
          </a:prstGeom>
          <a:noFill/>
          <a:ln cap="flat" cmpd="sng" w="15875">
            <a:solidFill>
              <a:srgbClr val="C55A11"/>
            </a:solidFill>
            <a:prstDash val="solid"/>
            <a:miter lim="800000"/>
            <a:headEnd len="sm" w="sm" type="none"/>
            <a:tailEnd len="med" w="med" type="triangle"/>
          </a:ln>
          <a:effectLst>
            <a:outerShdw blurRad="50800" rotWithShape="0" algn="tl" dir="2700000" dist="38100">
              <a:schemeClr val="lt1">
                <a:alpha val="40000"/>
              </a:schemeClr>
            </a:outerShdw>
          </a:effectLst>
        </p:spPr>
      </p:cxnSp>
      <p:graphicFrame>
        <p:nvGraphicFramePr>
          <p:cNvPr id="386" name="Google Shape;386;p12"/>
          <p:cNvGraphicFramePr/>
          <p:nvPr/>
        </p:nvGraphicFramePr>
        <p:xfrm>
          <a:off x="8390250" y="2157705"/>
          <a:ext cx="3560903" cy="4332506"/>
        </p:xfrm>
        <a:graphic>
          <a:graphicData uri="http://schemas.openxmlformats.org/drawingml/2006/chart">
            <c:chart r:id="rId5"/>
          </a:graphicData>
        </a:graphic>
      </p:graphicFrame>
      <p:sp>
        <p:nvSpPr>
          <p:cNvPr id="387" name="Google Shape;387;p12"/>
          <p:cNvSpPr/>
          <p:nvPr/>
        </p:nvSpPr>
        <p:spPr>
          <a:xfrm>
            <a:off x="10777684" y="2748801"/>
            <a:ext cx="934224" cy="251487"/>
          </a:xfrm>
          <a:prstGeom prst="rect">
            <a:avLst/>
          </a:prstGeom>
          <a:solidFill>
            <a:srgbClr val="A5A5A5"/>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200">
                <a:solidFill>
                  <a:schemeClr val="dk1"/>
                </a:solidFill>
                <a:latin typeface="Calibri"/>
                <a:ea typeface="Calibri"/>
                <a:cs typeface="Calibri"/>
                <a:sym typeface="Calibri"/>
              </a:rPr>
              <a:t>447.39 nm</a:t>
            </a:r>
            <a:endParaRPr/>
          </a:p>
        </p:txBody>
      </p:sp>
      <p:cxnSp>
        <p:nvCxnSpPr>
          <p:cNvPr id="388" name="Google Shape;388;p12"/>
          <p:cNvCxnSpPr/>
          <p:nvPr/>
        </p:nvCxnSpPr>
        <p:spPr>
          <a:xfrm flipH="1">
            <a:off x="10270395" y="2874544"/>
            <a:ext cx="507289" cy="65742"/>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1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396" name="Google Shape;396;p1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397" name="Google Shape;397;p1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398" name="Google Shape;398;p13"/>
          <p:cNvSpPr/>
          <p:nvPr/>
        </p:nvSpPr>
        <p:spPr>
          <a:xfrm flipH="1" rot="10800000">
            <a:off x="1250494" y="801977"/>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13"/>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Test 3 Results</a:t>
            </a:r>
            <a:endParaRPr/>
          </a:p>
        </p:txBody>
      </p:sp>
      <p:sp>
        <p:nvSpPr>
          <p:cNvPr id="400" name="Google Shape;400;p1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descr="A picture containing cup, table, computer, indoor&#10;&#10;Description automatically generated" id="401" name="Google Shape;401;p13"/>
          <p:cNvPicPr preferRelativeResize="0"/>
          <p:nvPr/>
        </p:nvPicPr>
        <p:blipFill rotWithShape="1">
          <a:blip r:embed="rId4">
            <a:alphaModFix/>
          </a:blip>
          <a:srcRect b="47358" l="18026" r="26944" t="8705"/>
          <a:stretch/>
        </p:blipFill>
        <p:spPr>
          <a:xfrm>
            <a:off x="184137" y="1918301"/>
            <a:ext cx="2251131" cy="2396441"/>
          </a:xfrm>
          <a:prstGeom prst="rect">
            <a:avLst/>
          </a:prstGeom>
          <a:noFill/>
          <a:ln cap="flat" cmpd="sng" w="9525">
            <a:solidFill>
              <a:schemeClr val="dk1"/>
            </a:solidFill>
            <a:prstDash val="solid"/>
            <a:round/>
            <a:headEnd len="sm" w="sm" type="none"/>
            <a:tailEnd len="sm" w="sm" type="none"/>
          </a:ln>
        </p:spPr>
      </p:pic>
      <p:pic>
        <p:nvPicPr>
          <p:cNvPr descr="A picture containing indoor&#10;&#10;Description automatically generated" id="402" name="Google Shape;402;p13"/>
          <p:cNvPicPr preferRelativeResize="0"/>
          <p:nvPr/>
        </p:nvPicPr>
        <p:blipFill rotWithShape="1">
          <a:blip r:embed="rId5">
            <a:alphaModFix/>
          </a:blip>
          <a:srcRect b="47423" l="17846" r="31270" t="19906"/>
          <a:stretch/>
        </p:blipFill>
        <p:spPr>
          <a:xfrm>
            <a:off x="2522377" y="1903243"/>
            <a:ext cx="2812467" cy="2407724"/>
          </a:xfrm>
          <a:prstGeom prst="rect">
            <a:avLst/>
          </a:prstGeom>
          <a:noFill/>
          <a:ln cap="flat" cmpd="sng" w="9525">
            <a:solidFill>
              <a:schemeClr val="dk1"/>
            </a:solidFill>
            <a:prstDash val="solid"/>
            <a:round/>
            <a:headEnd len="sm" w="sm" type="none"/>
            <a:tailEnd len="sm" w="sm" type="none"/>
          </a:ln>
        </p:spPr>
      </p:pic>
      <p:pic>
        <p:nvPicPr>
          <p:cNvPr descr="A picture containing indoor, computer, computer, desk&#10;&#10;Description automatically generated" id="403" name="Google Shape;403;p13"/>
          <p:cNvPicPr preferRelativeResize="0"/>
          <p:nvPr/>
        </p:nvPicPr>
        <p:blipFill rotWithShape="1">
          <a:blip r:embed="rId6">
            <a:alphaModFix/>
          </a:blip>
          <a:srcRect b="46660" l="15178" r="40405" t="17360"/>
          <a:stretch/>
        </p:blipFill>
        <p:spPr>
          <a:xfrm rot="189694">
            <a:off x="5369766" y="1839056"/>
            <a:ext cx="2394057" cy="2407724"/>
          </a:xfrm>
          <a:prstGeom prst="rect">
            <a:avLst/>
          </a:prstGeom>
          <a:noFill/>
          <a:ln cap="flat" cmpd="sng" w="9525">
            <a:solidFill>
              <a:schemeClr val="dk1"/>
            </a:solidFill>
            <a:prstDash val="solid"/>
            <a:round/>
            <a:headEnd len="sm" w="sm" type="none"/>
            <a:tailEnd len="sm" w="sm" type="none"/>
          </a:ln>
        </p:spPr>
      </p:pic>
      <p:pic>
        <p:nvPicPr>
          <p:cNvPr descr="A picture containing indoor, orange&#10;&#10;Description automatically generated" id="404" name="Google Shape;404;p13"/>
          <p:cNvPicPr preferRelativeResize="0"/>
          <p:nvPr/>
        </p:nvPicPr>
        <p:blipFill rotWithShape="1">
          <a:blip r:embed="rId7">
            <a:alphaModFix/>
          </a:blip>
          <a:srcRect b="49847" l="9446" r="40945" t="18333"/>
          <a:stretch/>
        </p:blipFill>
        <p:spPr>
          <a:xfrm>
            <a:off x="2913253" y="4396314"/>
            <a:ext cx="2030714" cy="1736678"/>
          </a:xfrm>
          <a:prstGeom prst="rect">
            <a:avLst/>
          </a:prstGeom>
          <a:noFill/>
          <a:ln cap="flat" cmpd="sng" w="9525">
            <a:solidFill>
              <a:schemeClr val="dk1"/>
            </a:solidFill>
            <a:prstDash val="solid"/>
            <a:round/>
            <a:headEnd len="sm" w="sm" type="none"/>
            <a:tailEnd len="sm" w="sm" type="none"/>
          </a:ln>
        </p:spPr>
      </p:pic>
      <p:pic>
        <p:nvPicPr>
          <p:cNvPr descr="A picture containing indoor, orange&#10;&#10;Description automatically generated" id="405" name="Google Shape;405;p13"/>
          <p:cNvPicPr preferRelativeResize="0"/>
          <p:nvPr/>
        </p:nvPicPr>
        <p:blipFill rotWithShape="1">
          <a:blip r:embed="rId8">
            <a:alphaModFix/>
          </a:blip>
          <a:srcRect b="50000" l="21188" r="45120" t="24676"/>
          <a:stretch/>
        </p:blipFill>
        <p:spPr>
          <a:xfrm>
            <a:off x="5747356" y="4396314"/>
            <a:ext cx="1743250" cy="1736678"/>
          </a:xfrm>
          <a:prstGeom prst="rect">
            <a:avLst/>
          </a:prstGeom>
          <a:noFill/>
          <a:ln cap="flat" cmpd="sng" w="9525">
            <a:solidFill>
              <a:schemeClr val="dk1"/>
            </a:solidFill>
            <a:prstDash val="solid"/>
            <a:round/>
            <a:headEnd len="sm" w="sm" type="none"/>
            <a:tailEnd len="sm" w="sm" type="none"/>
          </a:ln>
        </p:spPr>
      </p:pic>
      <p:sp>
        <p:nvSpPr>
          <p:cNvPr id="406" name="Google Shape;406;p13"/>
          <p:cNvSpPr txBox="1"/>
          <p:nvPr/>
        </p:nvSpPr>
        <p:spPr>
          <a:xfrm>
            <a:off x="184136" y="1542977"/>
            <a:ext cx="2251132" cy="369332"/>
          </a:xfrm>
          <a:prstGeom prst="rect">
            <a:avLst/>
          </a:prstGeom>
          <a:solidFill>
            <a:srgbClr val="C4E0B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Original Beam Shape</a:t>
            </a:r>
            <a:endParaRPr/>
          </a:p>
        </p:txBody>
      </p:sp>
      <p:sp>
        <p:nvSpPr>
          <p:cNvPr id="407" name="Google Shape;407;p13"/>
          <p:cNvSpPr txBox="1"/>
          <p:nvPr/>
        </p:nvSpPr>
        <p:spPr>
          <a:xfrm>
            <a:off x="2522377" y="1260027"/>
            <a:ext cx="2812467" cy="646331"/>
          </a:xfrm>
          <a:prstGeom prst="rect">
            <a:avLst/>
          </a:prstGeom>
          <a:solidFill>
            <a:srgbClr val="C4E0B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Fast-axis Corrected Beam Shape</a:t>
            </a:r>
            <a:endParaRPr/>
          </a:p>
        </p:txBody>
      </p:sp>
      <p:sp>
        <p:nvSpPr>
          <p:cNvPr id="408" name="Google Shape;408;p13"/>
          <p:cNvSpPr txBox="1"/>
          <p:nvPr/>
        </p:nvSpPr>
        <p:spPr>
          <a:xfrm>
            <a:off x="5421954" y="1256437"/>
            <a:ext cx="2394057" cy="646331"/>
          </a:xfrm>
          <a:prstGeom prst="rect">
            <a:avLst/>
          </a:prstGeom>
          <a:solidFill>
            <a:srgbClr val="C4E0B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Fast- and Slow-axis Corrected Beam Shape</a:t>
            </a:r>
            <a:endParaRPr/>
          </a:p>
        </p:txBody>
      </p:sp>
      <p:sp>
        <p:nvSpPr>
          <p:cNvPr id="409" name="Google Shape;409;p13"/>
          <p:cNvSpPr txBox="1"/>
          <p:nvPr/>
        </p:nvSpPr>
        <p:spPr>
          <a:xfrm>
            <a:off x="572417" y="5651411"/>
            <a:ext cx="2030714" cy="338554"/>
          </a:xfrm>
          <a:prstGeom prst="rect">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Filtered Images</a:t>
            </a:r>
            <a:endParaRPr/>
          </a:p>
        </p:txBody>
      </p:sp>
      <p:pic>
        <p:nvPicPr>
          <p:cNvPr descr="A picture containing indoor&#10;&#10;Description automatically generated" id="410" name="Google Shape;410;p13"/>
          <p:cNvPicPr preferRelativeResize="0"/>
          <p:nvPr/>
        </p:nvPicPr>
        <p:blipFill rotWithShape="1">
          <a:blip r:embed="rId9">
            <a:alphaModFix/>
          </a:blip>
          <a:srcRect b="47626" l="24441" r="45387" t="23057"/>
          <a:stretch/>
        </p:blipFill>
        <p:spPr>
          <a:xfrm>
            <a:off x="7915504" y="1753897"/>
            <a:ext cx="1987638" cy="2574978"/>
          </a:xfrm>
          <a:prstGeom prst="rect">
            <a:avLst/>
          </a:prstGeom>
          <a:noFill/>
          <a:ln>
            <a:noFill/>
          </a:ln>
        </p:spPr>
      </p:pic>
      <p:sp>
        <p:nvSpPr>
          <p:cNvPr id="411" name="Google Shape;411;p13"/>
          <p:cNvSpPr txBox="1"/>
          <p:nvPr/>
        </p:nvSpPr>
        <p:spPr>
          <a:xfrm>
            <a:off x="7915504" y="1212264"/>
            <a:ext cx="2000021" cy="646331"/>
          </a:xfrm>
          <a:prstGeom prst="rect">
            <a:avLst/>
          </a:prstGeom>
          <a:solidFill>
            <a:srgbClr val="C4E0B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Addition of Focusing Lens</a:t>
            </a:r>
            <a:endParaRPr/>
          </a:p>
        </p:txBody>
      </p:sp>
      <p:sp>
        <p:nvSpPr>
          <p:cNvPr id="412" name="Google Shape;412;p13"/>
          <p:cNvSpPr/>
          <p:nvPr/>
        </p:nvSpPr>
        <p:spPr>
          <a:xfrm>
            <a:off x="2489547" y="5752080"/>
            <a:ext cx="485775" cy="162682"/>
          </a:xfrm>
          <a:prstGeom prst="rightArrow">
            <a:avLst>
              <a:gd fmla="val 50000" name="adj1"/>
              <a:gd fmla="val 50000" name="adj2"/>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close&#10;&#10;Description automatically generated" id="413" name="Google Shape;413;p13"/>
          <p:cNvPicPr preferRelativeResize="0"/>
          <p:nvPr/>
        </p:nvPicPr>
        <p:blipFill rotWithShape="1">
          <a:blip r:embed="rId10">
            <a:alphaModFix/>
          </a:blip>
          <a:srcRect b="50842" l="24661" r="47028" t="23277"/>
          <a:stretch/>
        </p:blipFill>
        <p:spPr>
          <a:xfrm>
            <a:off x="8175095" y="4358070"/>
            <a:ext cx="1456071" cy="1774922"/>
          </a:xfrm>
          <a:prstGeom prst="rect">
            <a:avLst/>
          </a:prstGeom>
          <a:noFill/>
          <a:ln>
            <a:noFill/>
          </a:ln>
        </p:spPr>
      </p:pic>
      <p:pic>
        <p:nvPicPr>
          <p:cNvPr descr="A close-up of a machine&#10;&#10;Description automatically generated with low confidence" id="414" name="Google Shape;414;p13"/>
          <p:cNvPicPr preferRelativeResize="0"/>
          <p:nvPr/>
        </p:nvPicPr>
        <p:blipFill rotWithShape="1">
          <a:blip r:embed="rId11">
            <a:alphaModFix/>
          </a:blip>
          <a:srcRect b="36124" l="25143" r="60593" t="42561"/>
          <a:stretch/>
        </p:blipFill>
        <p:spPr>
          <a:xfrm>
            <a:off x="10156046" y="1980671"/>
            <a:ext cx="1782183" cy="3550951"/>
          </a:xfrm>
          <a:prstGeom prst="rect">
            <a:avLst/>
          </a:prstGeom>
          <a:noFill/>
          <a:ln>
            <a:noFill/>
          </a:ln>
        </p:spPr>
      </p:pic>
      <p:sp>
        <p:nvSpPr>
          <p:cNvPr id="415" name="Google Shape;415;p13"/>
          <p:cNvSpPr txBox="1"/>
          <p:nvPr/>
        </p:nvSpPr>
        <p:spPr>
          <a:xfrm>
            <a:off x="10156046" y="1322358"/>
            <a:ext cx="1782183" cy="646331"/>
          </a:xfrm>
          <a:prstGeom prst="rect">
            <a:avLst/>
          </a:prstGeom>
          <a:solidFill>
            <a:srgbClr val="C4E0B2"/>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Final Image at 75 mm</a:t>
            </a:r>
            <a:endParaRPr/>
          </a:p>
        </p:txBody>
      </p:sp>
      <p:sp>
        <p:nvSpPr>
          <p:cNvPr id="416" name="Google Shape;416;p13"/>
          <p:cNvSpPr txBox="1"/>
          <p:nvPr/>
        </p:nvSpPr>
        <p:spPr>
          <a:xfrm>
            <a:off x="572417" y="5109948"/>
            <a:ext cx="2030714" cy="338554"/>
          </a:xfrm>
          <a:prstGeom prst="rect">
            <a:avLst/>
          </a:prstGeom>
          <a:solidFill>
            <a:srgbClr val="A5A5A5"/>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Cambria"/>
                <a:ea typeface="Cambria"/>
                <a:cs typeface="Cambria"/>
                <a:sym typeface="Cambria"/>
              </a:rPr>
              <a:t>iPhone Images</a:t>
            </a:r>
            <a:endParaRPr/>
          </a:p>
        </p:txBody>
      </p:sp>
      <p:sp>
        <p:nvSpPr>
          <p:cNvPr id="417" name="Google Shape;417;p13"/>
          <p:cNvSpPr/>
          <p:nvPr/>
        </p:nvSpPr>
        <p:spPr>
          <a:xfrm rot="-5400000">
            <a:off x="1159541" y="4674906"/>
            <a:ext cx="805123" cy="171451"/>
          </a:xfrm>
          <a:prstGeom prst="rightArrow">
            <a:avLst>
              <a:gd fmla="val 50000" name="adj1"/>
              <a:gd fmla="val 50000" name="adj2"/>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418" name="Google Shape;418;p13"/>
          <p:cNvCxnSpPr/>
          <p:nvPr/>
        </p:nvCxnSpPr>
        <p:spPr>
          <a:xfrm>
            <a:off x="3190875" y="2209800"/>
            <a:ext cx="0" cy="800100"/>
          </a:xfrm>
          <a:prstGeom prst="straightConnector1">
            <a:avLst/>
          </a:prstGeom>
          <a:noFill/>
          <a:ln cap="flat" cmpd="sng" w="9525">
            <a:solidFill>
              <a:schemeClr val="lt1"/>
            </a:solidFill>
            <a:prstDash val="solid"/>
            <a:miter lim="800000"/>
            <a:headEnd len="sm" w="sm" type="none"/>
            <a:tailEnd len="med" w="med" type="triangle"/>
          </a:ln>
        </p:spPr>
      </p:cxnSp>
      <p:cxnSp>
        <p:nvCxnSpPr>
          <p:cNvPr id="419" name="Google Shape;419;p13"/>
          <p:cNvCxnSpPr/>
          <p:nvPr/>
        </p:nvCxnSpPr>
        <p:spPr>
          <a:xfrm rot="10800000">
            <a:off x="3190875" y="3133725"/>
            <a:ext cx="0" cy="695325"/>
          </a:xfrm>
          <a:prstGeom prst="straightConnector1">
            <a:avLst/>
          </a:prstGeom>
          <a:noFill/>
          <a:ln cap="flat" cmpd="sng" w="9525">
            <a:solidFill>
              <a:schemeClr val="lt1"/>
            </a:solidFill>
            <a:prstDash val="solid"/>
            <a:miter lim="800000"/>
            <a:headEnd len="sm" w="sm" type="none"/>
            <a:tailEnd len="med" w="med" type="triangle"/>
          </a:ln>
        </p:spPr>
      </p:cxnSp>
      <p:sp>
        <p:nvSpPr>
          <p:cNvPr id="420" name="Google Shape;420;p13"/>
          <p:cNvSpPr txBox="1"/>
          <p:nvPr/>
        </p:nvSpPr>
        <p:spPr>
          <a:xfrm>
            <a:off x="2653092" y="3813042"/>
            <a:ext cx="147853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2F2F2"/>
                </a:solidFill>
                <a:latin typeface="Calibri"/>
                <a:ea typeface="Calibri"/>
                <a:cs typeface="Calibri"/>
                <a:sym typeface="Calibri"/>
              </a:rPr>
              <a:t>Focusing direction</a:t>
            </a:r>
            <a:endParaRPr/>
          </a:p>
        </p:txBody>
      </p:sp>
      <p:sp>
        <p:nvSpPr>
          <p:cNvPr id="421" name="Google Shape;421;p13"/>
          <p:cNvSpPr/>
          <p:nvPr/>
        </p:nvSpPr>
        <p:spPr>
          <a:xfrm>
            <a:off x="4131623" y="2143125"/>
            <a:ext cx="144864" cy="763040"/>
          </a:xfrm>
          <a:prstGeom prst="rightBrace">
            <a:avLst>
              <a:gd fmla="val 8333" name="adj1"/>
              <a:gd fmla="val 50000" name="adj2"/>
            </a:avLst>
          </a:prstGeom>
          <a:noFill/>
          <a:ln cap="flat" cmpd="sng" w="95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13"/>
          <p:cNvSpPr txBox="1"/>
          <p:nvPr/>
        </p:nvSpPr>
        <p:spPr>
          <a:xfrm>
            <a:off x="4236973" y="2294330"/>
            <a:ext cx="147853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FFF00"/>
                </a:solidFill>
                <a:latin typeface="Calibri"/>
                <a:ea typeface="Calibri"/>
                <a:cs typeface="Calibri"/>
                <a:sym typeface="Calibri"/>
              </a:rPr>
              <a:t>Spherical aberrations</a:t>
            </a:r>
            <a:endParaRPr/>
          </a:p>
        </p:txBody>
      </p:sp>
      <p:sp>
        <p:nvSpPr>
          <p:cNvPr id="423" name="Google Shape;423;p13"/>
          <p:cNvSpPr/>
          <p:nvPr/>
        </p:nvSpPr>
        <p:spPr>
          <a:xfrm>
            <a:off x="4179331" y="3327001"/>
            <a:ext cx="144864" cy="763040"/>
          </a:xfrm>
          <a:prstGeom prst="rightBrace">
            <a:avLst>
              <a:gd fmla="val 8333" name="adj1"/>
              <a:gd fmla="val 50000" name="adj2"/>
            </a:avLst>
          </a:prstGeom>
          <a:noFill/>
          <a:ln cap="flat" cmpd="sng" w="95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cxnSp>
        <p:nvCxnSpPr>
          <p:cNvPr id="424" name="Google Shape;424;p13"/>
          <p:cNvCxnSpPr/>
          <p:nvPr/>
        </p:nvCxnSpPr>
        <p:spPr>
          <a:xfrm>
            <a:off x="5181600" y="2506115"/>
            <a:ext cx="1026713" cy="1071"/>
          </a:xfrm>
          <a:prstGeom prst="straightConnector1">
            <a:avLst/>
          </a:prstGeom>
          <a:noFill/>
          <a:ln cap="flat" cmpd="sng" w="9525">
            <a:solidFill>
              <a:srgbClr val="FFFF00"/>
            </a:solidFill>
            <a:prstDash val="solid"/>
            <a:miter lim="800000"/>
            <a:headEnd len="sm" w="sm" type="none"/>
            <a:tailEnd len="med" w="med" type="triangle"/>
          </a:ln>
        </p:spPr>
      </p:cxnSp>
      <p:sp>
        <p:nvSpPr>
          <p:cNvPr id="425" name="Google Shape;425;p13"/>
          <p:cNvSpPr/>
          <p:nvPr/>
        </p:nvSpPr>
        <p:spPr>
          <a:xfrm rot="10800000">
            <a:off x="6295420" y="2143125"/>
            <a:ext cx="144864" cy="763040"/>
          </a:xfrm>
          <a:prstGeom prst="rightBrace">
            <a:avLst>
              <a:gd fmla="val 8333" name="adj1"/>
              <a:gd fmla="val 50000" name="adj2"/>
            </a:avLst>
          </a:prstGeom>
          <a:noFill/>
          <a:ln cap="flat" cmpd="sng" w="95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13"/>
          <p:cNvSpPr/>
          <p:nvPr/>
        </p:nvSpPr>
        <p:spPr>
          <a:xfrm rot="10800000">
            <a:off x="6303643" y="3367366"/>
            <a:ext cx="144864" cy="763040"/>
          </a:xfrm>
          <a:prstGeom prst="rightBrace">
            <a:avLst>
              <a:gd fmla="val 8333" name="adj1"/>
              <a:gd fmla="val 50000" name="adj2"/>
            </a:avLst>
          </a:prstGeom>
          <a:noFill/>
          <a:ln cap="flat" cmpd="sng" w="9525">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13"/>
          <p:cNvSpPr txBox="1"/>
          <p:nvPr/>
        </p:nvSpPr>
        <p:spPr>
          <a:xfrm>
            <a:off x="5218083" y="3107105"/>
            <a:ext cx="147853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F2F2F2"/>
                </a:solidFill>
                <a:latin typeface="Calibri"/>
                <a:ea typeface="Calibri"/>
                <a:cs typeface="Calibri"/>
                <a:sym typeface="Calibri"/>
              </a:rPr>
              <a:t>Focusing direction</a:t>
            </a:r>
            <a:endParaRPr/>
          </a:p>
        </p:txBody>
      </p:sp>
      <p:cxnSp>
        <p:nvCxnSpPr>
          <p:cNvPr id="428" name="Google Shape;428;p13"/>
          <p:cNvCxnSpPr/>
          <p:nvPr/>
        </p:nvCxnSpPr>
        <p:spPr>
          <a:xfrm>
            <a:off x="5747356" y="3107105"/>
            <a:ext cx="585335" cy="0"/>
          </a:xfrm>
          <a:prstGeom prst="straightConnector1">
            <a:avLst/>
          </a:prstGeom>
          <a:noFill/>
          <a:ln cap="flat" cmpd="sng" w="9525">
            <a:solidFill>
              <a:schemeClr val="lt1"/>
            </a:solidFill>
            <a:prstDash val="solid"/>
            <a:miter lim="800000"/>
            <a:headEnd len="sm" w="sm" type="none"/>
            <a:tailEnd len="med" w="med" type="triangle"/>
          </a:ln>
        </p:spPr>
      </p:cxnSp>
      <p:cxnSp>
        <p:nvCxnSpPr>
          <p:cNvPr id="429" name="Google Shape;429;p13"/>
          <p:cNvCxnSpPr/>
          <p:nvPr/>
        </p:nvCxnSpPr>
        <p:spPr>
          <a:xfrm rot="10800000">
            <a:off x="6734571" y="3110300"/>
            <a:ext cx="681673" cy="13900"/>
          </a:xfrm>
          <a:prstGeom prst="straightConnector1">
            <a:avLst/>
          </a:prstGeom>
          <a:noFill/>
          <a:ln cap="flat" cmpd="sng" w="9525">
            <a:solidFill>
              <a:schemeClr val="lt1"/>
            </a:solidFill>
            <a:prstDash val="solid"/>
            <a:miter lim="800000"/>
            <a:headEnd len="sm" w="sm" type="none"/>
            <a:tailEnd len="med" w="med" type="triangle"/>
          </a:ln>
        </p:spPr>
      </p:cxnSp>
      <p:sp>
        <p:nvSpPr>
          <p:cNvPr id="430" name="Google Shape;430;p13"/>
          <p:cNvSpPr txBox="1"/>
          <p:nvPr/>
        </p:nvSpPr>
        <p:spPr>
          <a:xfrm>
            <a:off x="9781685" y="5603414"/>
            <a:ext cx="2365824" cy="830997"/>
          </a:xfrm>
          <a:prstGeom prst="rect">
            <a:avLst/>
          </a:prstGeom>
          <a:solidFill>
            <a:srgbClr val="7030A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F2F2"/>
                </a:solidFill>
                <a:latin typeface="Calibri"/>
                <a:ea typeface="Calibri"/>
                <a:cs typeface="Calibri"/>
                <a:sym typeface="Calibri"/>
              </a:rPr>
              <a:t>Spherical aberrations can be cleaned by introducing </a:t>
            </a:r>
            <a:endParaRPr/>
          </a:p>
          <a:p>
            <a:pPr indent="0" lvl="0" marL="0" marR="0" rtl="0" algn="l">
              <a:spcBef>
                <a:spcPts val="0"/>
              </a:spcBef>
              <a:spcAft>
                <a:spcPts val="0"/>
              </a:spcAft>
              <a:buNone/>
            </a:pPr>
            <a:r>
              <a:rPr lang="en-US" sz="1600" u="sng">
                <a:solidFill>
                  <a:srgbClr val="F2F2F2"/>
                </a:solidFill>
                <a:latin typeface="Calibri"/>
                <a:ea typeface="Calibri"/>
                <a:cs typeface="Calibri"/>
                <a:sym typeface="Calibri"/>
              </a:rPr>
              <a:t>aperture stop</a:t>
            </a:r>
            <a:endParaRPr/>
          </a:p>
        </p:txBody>
      </p:sp>
      <p:cxnSp>
        <p:nvCxnSpPr>
          <p:cNvPr id="431" name="Google Shape;431;p13"/>
          <p:cNvCxnSpPr/>
          <p:nvPr/>
        </p:nvCxnSpPr>
        <p:spPr>
          <a:xfrm>
            <a:off x="4398878" y="3707450"/>
            <a:ext cx="1817657" cy="48696"/>
          </a:xfrm>
          <a:prstGeom prst="straightConnector1">
            <a:avLst/>
          </a:prstGeom>
          <a:noFill/>
          <a:ln cap="flat" cmpd="sng" w="9525">
            <a:solidFill>
              <a:srgbClr val="FFFF00"/>
            </a:solidFill>
            <a:prstDash val="solid"/>
            <a:miter lim="800000"/>
            <a:headEnd len="sm" w="sm"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1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p1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439" name="Google Shape;439;p1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440" name="Google Shape;440;p14"/>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441" name="Google Shape;441;p14"/>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p14"/>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State of the PCBs</a:t>
            </a:r>
            <a:endParaRPr/>
          </a:p>
        </p:txBody>
      </p:sp>
      <p:sp>
        <p:nvSpPr>
          <p:cNvPr id="443" name="Google Shape;443;p1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aphicFrame>
        <p:nvGraphicFramePr>
          <p:cNvPr id="444" name="Google Shape;444;p14"/>
          <p:cNvGraphicFramePr/>
          <p:nvPr/>
        </p:nvGraphicFramePr>
        <p:xfrm>
          <a:off x="1250496" y="1563322"/>
          <a:ext cx="3000000" cy="3000000"/>
        </p:xfrm>
        <a:graphic>
          <a:graphicData uri="http://schemas.openxmlformats.org/drawingml/2006/table">
            <a:tbl>
              <a:tblPr bandRow="1" firstRow="1">
                <a:noFill/>
                <a:tableStyleId>{CEED2076-C397-42DA-B75B-F407C487DB14}</a:tableStyleId>
              </a:tblPr>
              <a:tblGrid>
                <a:gridCol w="1574800"/>
                <a:gridCol w="1698575"/>
                <a:gridCol w="1744575"/>
              </a:tblGrid>
              <a:tr h="732350">
                <a:tc>
                  <a:txBody>
                    <a:bodyPr/>
                    <a:lstStyle/>
                    <a:p>
                      <a:pPr indent="0" lvl="0" marL="0" marR="0" rtl="0" algn="l">
                        <a:spcBef>
                          <a:spcPts val="0"/>
                        </a:spcBef>
                        <a:spcAft>
                          <a:spcPts val="0"/>
                        </a:spcAft>
                        <a:buNone/>
                      </a:pPr>
                      <a:r>
                        <a:rPr b="1" lang="en-US" sz="2100" u="none" cap="none" strike="noStrike">
                          <a:solidFill>
                            <a:schemeClr val="lt1"/>
                          </a:solidFill>
                          <a:latin typeface="Cambria"/>
                          <a:ea typeface="Cambria"/>
                          <a:cs typeface="Cambria"/>
                          <a:sym typeface="Cambria"/>
                        </a:rPr>
                        <a:t>PCB</a:t>
                      </a:r>
                      <a:endParaRPr b="1" i="0" sz="2100" u="none" cap="none" strike="noStrike">
                        <a:solidFill>
                          <a:schemeClr val="lt1"/>
                        </a:solidFill>
                        <a:latin typeface="Cambria"/>
                        <a:ea typeface="Cambria"/>
                        <a:cs typeface="Cambria"/>
                        <a:sym typeface="Cambria"/>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lnSpc>
                          <a:spcPct val="100000"/>
                        </a:lnSpc>
                        <a:spcBef>
                          <a:spcPts val="0"/>
                        </a:spcBef>
                        <a:spcAft>
                          <a:spcPts val="0"/>
                        </a:spcAft>
                        <a:buClr>
                          <a:schemeClr val="lt1"/>
                        </a:buClr>
                        <a:buSzPts val="2100"/>
                        <a:buFont typeface="Cambria"/>
                        <a:buNone/>
                      </a:pPr>
                      <a:r>
                        <a:rPr b="1" i="0" lang="en-US" sz="2100" u="none" cap="none" strike="noStrike">
                          <a:solidFill>
                            <a:schemeClr val="lt1"/>
                          </a:solidFill>
                          <a:latin typeface="Cambria"/>
                          <a:ea typeface="Cambria"/>
                          <a:cs typeface="Cambria"/>
                          <a:sym typeface="Cambria"/>
                        </a:rPr>
                        <a:t>Completion Status</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spcBef>
                          <a:spcPts val="0"/>
                        </a:spcBef>
                        <a:spcAft>
                          <a:spcPts val="0"/>
                        </a:spcAft>
                        <a:buNone/>
                      </a:pPr>
                      <a:r>
                        <a:rPr b="1" i="0" lang="en-US" sz="2100" u="none" cap="none" strike="noStrike">
                          <a:solidFill>
                            <a:schemeClr val="lt1"/>
                          </a:solidFill>
                          <a:latin typeface="Cambria"/>
                          <a:ea typeface="Cambria"/>
                          <a:cs typeface="Cambria"/>
                          <a:sym typeface="Cambria"/>
                        </a:rPr>
                        <a:t>Verification Status</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r>
              <a:tr h="732350">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Power Module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Complete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Complete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753700">
                <a:tc>
                  <a:txBody>
                    <a:bodyPr/>
                    <a:lstStyle/>
                    <a:p>
                      <a:pPr indent="0" lvl="0" marL="0" marR="0" rtl="0" algn="l">
                        <a:spcBef>
                          <a:spcPts val="0"/>
                        </a:spcBef>
                        <a:spcAft>
                          <a:spcPts val="0"/>
                        </a:spcAft>
                        <a:buNone/>
                      </a:pPr>
                      <a:r>
                        <a:rPr b="1" i="0" lang="en-US" sz="1600" u="none" cap="none" strike="noStrike">
                          <a:solidFill>
                            <a:schemeClr val="dk1"/>
                          </a:solidFill>
                          <a:latin typeface="Cambria"/>
                          <a:ea typeface="Cambria"/>
                          <a:cs typeface="Cambria"/>
                          <a:sym typeface="Cambria"/>
                        </a:rPr>
                        <a:t>Laser Driver Module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Complete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Partial, Awaiting Final Diode Testing</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r>
              <a:tr h="759225">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Stepper Motor Driver Module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Partial, Rev. B sent to manufacturing</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 N/A</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753700">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MCU Module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Partial, Rev. B sent to manufacturing</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 N/A</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r>
            </a:tbl>
          </a:graphicData>
        </a:graphic>
      </p:graphicFrame>
      <p:pic>
        <p:nvPicPr>
          <p:cNvPr id="445" name="Google Shape;445;p14"/>
          <p:cNvPicPr preferRelativeResize="0"/>
          <p:nvPr/>
        </p:nvPicPr>
        <p:blipFill rotWithShape="1">
          <a:blip r:embed="rId4">
            <a:alphaModFix/>
          </a:blip>
          <a:srcRect b="12845" l="17976" r="19166" t="13824"/>
          <a:stretch/>
        </p:blipFill>
        <p:spPr>
          <a:xfrm rot="-5400000">
            <a:off x="8300480" y="3397595"/>
            <a:ext cx="1972893" cy="3066949"/>
          </a:xfrm>
          <a:prstGeom prst="rect">
            <a:avLst/>
          </a:prstGeom>
          <a:noFill/>
          <a:ln>
            <a:noFill/>
          </a:ln>
        </p:spPr>
      </p:pic>
      <p:pic>
        <p:nvPicPr>
          <p:cNvPr descr="Image" id="446" name="Google Shape;446;p14"/>
          <p:cNvPicPr preferRelativeResize="0"/>
          <p:nvPr/>
        </p:nvPicPr>
        <p:blipFill rotWithShape="1">
          <a:blip r:embed="rId5">
            <a:alphaModFix/>
          </a:blip>
          <a:srcRect b="7611" l="13608" r="7145" t="10491"/>
          <a:stretch/>
        </p:blipFill>
        <p:spPr>
          <a:xfrm rot="-5400000">
            <a:off x="8173406" y="678083"/>
            <a:ext cx="2227041" cy="3066948"/>
          </a:xfrm>
          <a:prstGeom prst="rect">
            <a:avLst/>
          </a:prstGeom>
          <a:noFill/>
          <a:ln>
            <a:noFill/>
          </a:ln>
        </p:spPr>
      </p:pic>
      <p:pic>
        <p:nvPicPr>
          <p:cNvPr id="447" name="Google Shape;447;p14"/>
          <p:cNvPicPr preferRelativeResize="0"/>
          <p:nvPr/>
        </p:nvPicPr>
        <p:blipFill rotWithShape="1">
          <a:blip r:embed="rId6">
            <a:alphaModFix/>
          </a:blip>
          <a:srcRect b="0" l="0" r="0" t="0"/>
          <a:stretch/>
        </p:blipFill>
        <p:spPr>
          <a:xfrm>
            <a:off x="11552238" y="6218238"/>
            <a:ext cx="487362" cy="487362"/>
          </a:xfrm>
          <a:prstGeom prst="rect">
            <a:avLst/>
          </a:prstGeom>
          <a:noFill/>
          <a:ln>
            <a:noFill/>
          </a:ln>
        </p:spPr>
      </p:pic>
      <p:sp>
        <p:nvSpPr>
          <p:cNvPr id="448" name="Google Shape;448;p14"/>
          <p:cNvSpPr txBox="1"/>
          <p:nvPr/>
        </p:nvSpPr>
        <p:spPr>
          <a:xfrm>
            <a:off x="7851415" y="3366756"/>
            <a:ext cx="287102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Power Module PCB</a:t>
            </a:r>
            <a:endParaRPr sz="1800">
              <a:solidFill>
                <a:schemeClr val="dk1"/>
              </a:solidFill>
              <a:latin typeface="Cambria"/>
              <a:ea typeface="Cambria"/>
              <a:cs typeface="Cambria"/>
              <a:sym typeface="Cambria"/>
            </a:endParaRPr>
          </a:p>
        </p:txBody>
      </p:sp>
      <p:sp>
        <p:nvSpPr>
          <p:cNvPr id="449" name="Google Shape;449;p14"/>
          <p:cNvSpPr txBox="1"/>
          <p:nvPr/>
        </p:nvSpPr>
        <p:spPr>
          <a:xfrm>
            <a:off x="7851415" y="5959455"/>
            <a:ext cx="287102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Laser Driver Module PCB</a:t>
            </a:r>
            <a:endParaRPr sz="18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5"/>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5"/>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457" name="Google Shape;457;p15"/>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458" name="Google Shape;458;p15"/>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459" name="Google Shape;459;p15"/>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15"/>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PCB Issues: Stepper Motor Driver Module</a:t>
            </a:r>
            <a:endParaRPr/>
          </a:p>
        </p:txBody>
      </p:sp>
      <p:sp>
        <p:nvSpPr>
          <p:cNvPr id="461" name="Google Shape;461;p15"/>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aphicFrame>
        <p:nvGraphicFramePr>
          <p:cNvPr id="462" name="Google Shape;462;p15"/>
          <p:cNvGraphicFramePr/>
          <p:nvPr/>
        </p:nvGraphicFramePr>
        <p:xfrm>
          <a:off x="191725" y="1444027"/>
          <a:ext cx="3000000" cy="3000000"/>
        </p:xfrm>
        <a:graphic>
          <a:graphicData uri="http://schemas.openxmlformats.org/drawingml/2006/table">
            <a:tbl>
              <a:tblPr bandRow="1" firstRow="1">
                <a:noFill/>
                <a:tableStyleId>{CEED2076-C397-42DA-B75B-F407C487DB14}</a:tableStyleId>
              </a:tblPr>
              <a:tblGrid>
                <a:gridCol w="1865950"/>
                <a:gridCol w="2251925"/>
                <a:gridCol w="2283725"/>
              </a:tblGrid>
              <a:tr h="732350">
                <a:tc>
                  <a:txBody>
                    <a:bodyPr/>
                    <a:lstStyle/>
                    <a:p>
                      <a:pPr indent="0" lvl="0" marL="0" marR="0" rtl="0" algn="l">
                        <a:spcBef>
                          <a:spcPts val="0"/>
                        </a:spcBef>
                        <a:spcAft>
                          <a:spcPts val="0"/>
                        </a:spcAft>
                        <a:buNone/>
                      </a:pPr>
                      <a:r>
                        <a:rPr b="1" i="0" lang="en-US" sz="2100" u="none" cap="none" strike="noStrike">
                          <a:solidFill>
                            <a:schemeClr val="lt1"/>
                          </a:solidFill>
                          <a:latin typeface="Cambria"/>
                          <a:ea typeface="Cambria"/>
                          <a:cs typeface="Cambria"/>
                          <a:sym typeface="Cambria"/>
                        </a:rPr>
                        <a:t>Initial Design</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spcBef>
                          <a:spcPts val="0"/>
                        </a:spcBef>
                        <a:spcAft>
                          <a:spcPts val="0"/>
                        </a:spcAft>
                        <a:buNone/>
                      </a:pPr>
                      <a:r>
                        <a:rPr b="1" lang="en-US" sz="2100" u="none" cap="none" strike="noStrike">
                          <a:solidFill>
                            <a:schemeClr val="lt1"/>
                          </a:solidFill>
                          <a:latin typeface="Cambria"/>
                          <a:ea typeface="Cambria"/>
                          <a:cs typeface="Cambria"/>
                          <a:sym typeface="Cambria"/>
                        </a:rPr>
                        <a:t>Issue</a:t>
                      </a:r>
                      <a:endParaRPr b="1" i="0" sz="2100" u="none" cap="none" strike="noStrike">
                        <a:solidFill>
                          <a:schemeClr val="lt1"/>
                        </a:solidFill>
                        <a:latin typeface="Cambria"/>
                        <a:ea typeface="Cambria"/>
                        <a:cs typeface="Cambria"/>
                        <a:sym typeface="Cambria"/>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spcBef>
                          <a:spcPts val="0"/>
                        </a:spcBef>
                        <a:spcAft>
                          <a:spcPts val="0"/>
                        </a:spcAft>
                        <a:buNone/>
                      </a:pPr>
                      <a:r>
                        <a:rPr b="1" i="0" lang="en-US" sz="2100" u="none" cap="none" strike="noStrike">
                          <a:solidFill>
                            <a:schemeClr val="lt1"/>
                          </a:solidFill>
                          <a:latin typeface="Cambria"/>
                          <a:ea typeface="Cambria"/>
                          <a:cs typeface="Cambria"/>
                          <a:sym typeface="Cambria"/>
                        </a:rPr>
                        <a:t>Solution</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r>
              <a:tr h="732350">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SLEEP and RESET are tied to built-in 3.3V regulator.</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3.3 Regulator doesn’t work unless SLEEP and RESET are set to HIGH</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External enable signal for SLEEP and RESET</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753700">
                <a:tc>
                  <a:txBody>
                    <a:bodyPr/>
                    <a:lstStyle/>
                    <a:p>
                      <a:pPr indent="0" lvl="0" marL="0" marR="0" rtl="0" algn="l">
                        <a:lnSpc>
                          <a:spcPct val="100000"/>
                        </a:lnSpc>
                        <a:spcBef>
                          <a:spcPts val="0"/>
                        </a:spcBef>
                        <a:spcAft>
                          <a:spcPts val="0"/>
                        </a:spcAft>
                        <a:buClr>
                          <a:schemeClr val="dk1"/>
                        </a:buClr>
                        <a:buSzPts val="1600"/>
                        <a:buFont typeface="Cambria"/>
                        <a:buNone/>
                      </a:pPr>
                      <a:r>
                        <a:rPr b="1" i="0" lang="en-US" sz="1600" u="none" cap="none" strike="noStrike">
                          <a:solidFill>
                            <a:schemeClr val="dk1"/>
                          </a:solidFill>
                          <a:latin typeface="Cambria"/>
                          <a:ea typeface="Cambria"/>
                          <a:cs typeface="Cambria"/>
                          <a:sym typeface="Cambria"/>
                        </a:rPr>
                        <a:t>VREF used a set voltage divider and was shared across every driver</a:t>
                      </a:r>
                      <a:endParaRPr/>
                    </a:p>
                    <a:p>
                      <a:pPr indent="0" lvl="0" marL="0" marR="0" rtl="0" algn="l">
                        <a:spcBef>
                          <a:spcPts val="0"/>
                        </a:spcBef>
                        <a:spcAft>
                          <a:spcPts val="0"/>
                        </a:spcAft>
                        <a:buNone/>
                      </a:pPr>
                      <a:r>
                        <a:t/>
                      </a:r>
                      <a:endParaRPr b="1" i="0" sz="1600" u="none" cap="none" strike="noStrike">
                        <a:solidFill>
                          <a:schemeClr val="dk1"/>
                        </a:solidFill>
                        <a:latin typeface="Cambria"/>
                        <a:ea typeface="Cambria"/>
                        <a:cs typeface="Cambria"/>
                        <a:sym typeface="Cambria"/>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chemeClr val="dk1"/>
                          </a:solidFill>
                          <a:latin typeface="Cambria"/>
                          <a:ea typeface="Cambria"/>
                          <a:cs typeface="Cambria"/>
                          <a:sym typeface="Cambria"/>
                        </a:rPr>
                        <a:t>All drivers depend on VREF to work. </a:t>
                      </a:r>
                      <a:endParaRPr/>
                    </a:p>
                    <a:p>
                      <a:pPr indent="0" lvl="0" marL="0" marR="0" rtl="0" algn="l">
                        <a:spcBef>
                          <a:spcPts val="0"/>
                        </a:spcBef>
                        <a:spcAft>
                          <a:spcPts val="0"/>
                        </a:spcAft>
                        <a:buNone/>
                      </a:pPr>
                      <a:r>
                        <a:rPr b="1" i="0" lang="en-US" sz="1600" u="none" cap="none" strike="noStrike">
                          <a:solidFill>
                            <a:schemeClr val="dk1"/>
                          </a:solidFill>
                          <a:latin typeface="Cambria"/>
                          <a:ea typeface="Cambria"/>
                          <a:cs typeface="Cambria"/>
                          <a:sym typeface="Cambria"/>
                        </a:rPr>
                        <a:t>Can’t adjust full-scale current after fabrication.</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Use a trim potentiometer for every driver.</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r>
              <a:tr h="759225">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No input electrolytic capacitor.</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In-rush current causes immediate chip shutdown </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Use a 10uF electrolytic capacitor for each driver supply voltage.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bl>
          </a:graphicData>
        </a:graphic>
      </p:graphicFrame>
      <p:pic>
        <p:nvPicPr>
          <p:cNvPr id="463" name="Google Shape;463;p15"/>
          <p:cNvPicPr preferRelativeResize="0"/>
          <p:nvPr/>
        </p:nvPicPr>
        <p:blipFill rotWithShape="1">
          <a:blip r:embed="rId4">
            <a:alphaModFix/>
          </a:blip>
          <a:srcRect b="0" l="0" r="0" t="0"/>
          <a:stretch/>
        </p:blipFill>
        <p:spPr>
          <a:xfrm>
            <a:off x="6865143" y="1435161"/>
            <a:ext cx="5167313" cy="2238375"/>
          </a:xfrm>
          <a:prstGeom prst="rect">
            <a:avLst/>
          </a:prstGeom>
          <a:noFill/>
          <a:ln>
            <a:noFill/>
          </a:ln>
        </p:spPr>
      </p:pic>
      <p:sp>
        <p:nvSpPr>
          <p:cNvPr id="464" name="Google Shape;464;p15"/>
          <p:cNvSpPr txBox="1"/>
          <p:nvPr/>
        </p:nvSpPr>
        <p:spPr>
          <a:xfrm>
            <a:off x="6832962" y="3685520"/>
            <a:ext cx="516731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Stepper Motor Driver Module - Rev B PCB Layout</a:t>
            </a:r>
            <a:endParaRPr sz="1800">
              <a:solidFill>
                <a:schemeClr val="dk1"/>
              </a:solidFill>
              <a:latin typeface="Cambria"/>
              <a:ea typeface="Cambria"/>
              <a:cs typeface="Cambria"/>
              <a:sym typeface="Cambria"/>
            </a:endParaRPr>
          </a:p>
        </p:txBody>
      </p:sp>
      <p:pic>
        <p:nvPicPr>
          <p:cNvPr id="465" name="Google Shape;465;p15"/>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1"/>
                                        <p:tgtEl>
                                          <p:spTgt spid="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6"/>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2" name="Google Shape;472;p16"/>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473" name="Google Shape;473;p16"/>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474" name="Google Shape;474;p16"/>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475" name="Google Shape;475;p16"/>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16"/>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PCB Issues: MCU Module</a:t>
            </a:r>
            <a:endParaRPr/>
          </a:p>
        </p:txBody>
      </p:sp>
      <p:sp>
        <p:nvSpPr>
          <p:cNvPr id="477" name="Google Shape;477;p16"/>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aphicFrame>
        <p:nvGraphicFramePr>
          <p:cNvPr id="478" name="Google Shape;478;p16"/>
          <p:cNvGraphicFramePr/>
          <p:nvPr/>
        </p:nvGraphicFramePr>
        <p:xfrm>
          <a:off x="191725" y="1444027"/>
          <a:ext cx="3000000" cy="3000000"/>
        </p:xfrm>
        <a:graphic>
          <a:graphicData uri="http://schemas.openxmlformats.org/drawingml/2006/table">
            <a:tbl>
              <a:tblPr bandRow="1" firstRow="1">
                <a:noFill/>
                <a:tableStyleId>{CEED2076-C397-42DA-B75B-F407C487DB14}</a:tableStyleId>
              </a:tblPr>
              <a:tblGrid>
                <a:gridCol w="1921175"/>
                <a:gridCol w="2318575"/>
                <a:gridCol w="2351300"/>
              </a:tblGrid>
              <a:tr h="732350">
                <a:tc>
                  <a:txBody>
                    <a:bodyPr/>
                    <a:lstStyle/>
                    <a:p>
                      <a:pPr indent="0" lvl="0" marL="0" marR="0" rtl="0" algn="l">
                        <a:spcBef>
                          <a:spcPts val="0"/>
                        </a:spcBef>
                        <a:spcAft>
                          <a:spcPts val="0"/>
                        </a:spcAft>
                        <a:buNone/>
                      </a:pPr>
                      <a:r>
                        <a:rPr b="1" i="0" lang="en-US" sz="2100" u="none" cap="none" strike="noStrike">
                          <a:solidFill>
                            <a:schemeClr val="lt1"/>
                          </a:solidFill>
                          <a:latin typeface="Cambria"/>
                          <a:ea typeface="Cambria"/>
                          <a:cs typeface="Cambria"/>
                          <a:sym typeface="Cambria"/>
                        </a:rPr>
                        <a:t>Initial Design</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spcBef>
                          <a:spcPts val="0"/>
                        </a:spcBef>
                        <a:spcAft>
                          <a:spcPts val="0"/>
                        </a:spcAft>
                        <a:buNone/>
                      </a:pPr>
                      <a:r>
                        <a:rPr b="1" lang="en-US" sz="2100" u="none" cap="none" strike="noStrike">
                          <a:solidFill>
                            <a:schemeClr val="lt1"/>
                          </a:solidFill>
                          <a:latin typeface="Cambria"/>
                          <a:ea typeface="Cambria"/>
                          <a:cs typeface="Cambria"/>
                          <a:sym typeface="Cambria"/>
                        </a:rPr>
                        <a:t>Issue</a:t>
                      </a:r>
                      <a:endParaRPr b="1" i="0" sz="2100" u="none" cap="none" strike="noStrike">
                        <a:solidFill>
                          <a:schemeClr val="lt1"/>
                        </a:solidFill>
                        <a:latin typeface="Cambria"/>
                        <a:ea typeface="Cambria"/>
                        <a:cs typeface="Cambria"/>
                        <a:sym typeface="Cambria"/>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spcBef>
                          <a:spcPts val="0"/>
                        </a:spcBef>
                        <a:spcAft>
                          <a:spcPts val="0"/>
                        </a:spcAft>
                        <a:buNone/>
                      </a:pPr>
                      <a:r>
                        <a:rPr b="1" i="0" lang="en-US" sz="2100" u="none" cap="none" strike="noStrike">
                          <a:solidFill>
                            <a:schemeClr val="lt1"/>
                          </a:solidFill>
                          <a:latin typeface="Cambria"/>
                          <a:ea typeface="Cambria"/>
                          <a:cs typeface="Cambria"/>
                          <a:sym typeface="Cambria"/>
                        </a:rPr>
                        <a:t>Solution</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r>
              <a:tr h="732350">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Micro USB port D+ and D- pins connected to the USB to UART bridge</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USB D+ &amp; D- differential impedance requirement not accounted for</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Trace D+ and D- as a 90ohm differential pair</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FBFBF"/>
                    </a:solidFill>
                  </a:tcPr>
                </a:tc>
              </a:tr>
              <a:tr h="753700">
                <a:tc>
                  <a:txBody>
                    <a:bodyPr/>
                    <a:lstStyle/>
                    <a:p>
                      <a:pPr indent="0" lvl="0" marL="0" marR="0" rtl="0" algn="l">
                        <a:spcBef>
                          <a:spcPts val="0"/>
                        </a:spcBef>
                        <a:spcAft>
                          <a:spcPts val="0"/>
                        </a:spcAft>
                        <a:buNone/>
                      </a:pPr>
                      <a:r>
                        <a:rPr b="1" i="0" lang="en-US" sz="1600" u="none" cap="none" strike="noStrike">
                          <a:solidFill>
                            <a:schemeClr val="dk1"/>
                          </a:solidFill>
                          <a:latin typeface="Cambria"/>
                          <a:ea typeface="Cambria"/>
                          <a:cs typeface="Cambria"/>
                          <a:sym typeface="Cambria"/>
                        </a:rPr>
                        <a:t>CP2102 DTR pin connected to ATmega Reset pin through a 100nF capacitor</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i="0" lang="en-US" sz="1600" u="none" cap="none" strike="noStrike">
                          <a:solidFill>
                            <a:schemeClr val="dk1"/>
                          </a:solidFill>
                          <a:latin typeface="Cambria"/>
                          <a:ea typeface="Cambria"/>
                          <a:cs typeface="Cambria"/>
                          <a:sym typeface="Cambria"/>
                        </a:rPr>
                        <a:t>100nF does not provide sufficient pull-down time for DTR active low</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Use a 10uF capacitor</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2"/>
                    </a:solidFill>
                  </a:tcPr>
                </a:tc>
              </a:tr>
            </a:tbl>
          </a:graphicData>
        </a:graphic>
      </p:graphicFrame>
      <p:pic>
        <p:nvPicPr>
          <p:cNvPr descr="Image" id="479" name="Google Shape;479;p16"/>
          <p:cNvPicPr preferRelativeResize="0"/>
          <p:nvPr/>
        </p:nvPicPr>
        <p:blipFill rotWithShape="1">
          <a:blip r:embed="rId4">
            <a:alphaModFix/>
          </a:blip>
          <a:srcRect b="0" l="0" r="0" t="0"/>
          <a:stretch/>
        </p:blipFill>
        <p:spPr>
          <a:xfrm>
            <a:off x="8219953" y="1123865"/>
            <a:ext cx="2937747" cy="4021576"/>
          </a:xfrm>
          <a:prstGeom prst="rect">
            <a:avLst/>
          </a:prstGeom>
          <a:noFill/>
          <a:ln>
            <a:noFill/>
          </a:ln>
        </p:spPr>
      </p:pic>
      <p:pic>
        <p:nvPicPr>
          <p:cNvPr id="480" name="Google Shape;480;p16"/>
          <p:cNvPicPr preferRelativeResize="0"/>
          <p:nvPr/>
        </p:nvPicPr>
        <p:blipFill rotWithShape="1">
          <a:blip r:embed="rId5">
            <a:alphaModFix/>
          </a:blip>
          <a:srcRect b="0" l="0" r="0" t="0"/>
          <a:stretch/>
        </p:blipFill>
        <p:spPr>
          <a:xfrm>
            <a:off x="11552238" y="6218238"/>
            <a:ext cx="487362" cy="487362"/>
          </a:xfrm>
          <a:prstGeom prst="rect">
            <a:avLst/>
          </a:prstGeom>
          <a:noFill/>
          <a:ln>
            <a:noFill/>
          </a:ln>
        </p:spPr>
      </p:pic>
      <p:sp>
        <p:nvSpPr>
          <p:cNvPr id="481" name="Google Shape;481;p16"/>
          <p:cNvSpPr txBox="1"/>
          <p:nvPr/>
        </p:nvSpPr>
        <p:spPr>
          <a:xfrm>
            <a:off x="7105171" y="5242750"/>
            <a:ext cx="516731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MCU Module - Rev B PCB Layout</a:t>
            </a:r>
            <a:endParaRPr sz="1800">
              <a:solidFill>
                <a:schemeClr val="dk1"/>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17"/>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87" name="Google Shape;487;p17"/>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Group 12</a:t>
            </a:r>
            <a:endParaRPr sz="1800">
              <a:solidFill>
                <a:schemeClr val="dk1"/>
              </a:solidFill>
              <a:latin typeface="Calibri"/>
              <a:ea typeface="Calibri"/>
              <a:cs typeface="Calibri"/>
              <a:sym typeface="Calibri"/>
            </a:endParaRPr>
          </a:p>
        </p:txBody>
      </p:sp>
      <p:sp>
        <p:nvSpPr>
          <p:cNvPr id="488" name="Google Shape;488;p17"/>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F2C413"/>
              </a:buClr>
              <a:buSzPts val="1600"/>
              <a:buFont typeface="Cambria"/>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489" name="Google Shape;489;p17"/>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490" name="Google Shape;490;p17"/>
          <p:cNvSpPr/>
          <p:nvPr/>
        </p:nvSpPr>
        <p:spPr>
          <a:xfrm flipH="1" rot="10800000">
            <a:off x="1250496" y="801530"/>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491" name="Google Shape;491;p17"/>
          <p:cNvSpPr txBox="1"/>
          <p:nvPr/>
        </p:nvSpPr>
        <p:spPr>
          <a:xfrm>
            <a:off x="-1" y="107759"/>
            <a:ext cx="12191999" cy="6462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3600"/>
              <a:buFont typeface="Cambria"/>
              <a:buNone/>
            </a:pPr>
            <a:r>
              <a:rPr lang="en-US" sz="3600">
                <a:solidFill>
                  <a:schemeClr val="dk1"/>
                </a:solidFill>
                <a:latin typeface="Cambria"/>
                <a:ea typeface="Cambria"/>
                <a:cs typeface="Cambria"/>
                <a:sym typeface="Cambria"/>
              </a:rPr>
              <a:t>Remaining Actions and Timeline</a:t>
            </a:r>
            <a:endParaRPr/>
          </a:p>
        </p:txBody>
      </p:sp>
      <p:sp>
        <p:nvSpPr>
          <p:cNvPr id="492" name="Google Shape;492;p17"/>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2C413"/>
              </a:buClr>
              <a:buSzPts val="1600"/>
              <a:buFont typeface="Cambria"/>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aphicFrame>
        <p:nvGraphicFramePr>
          <p:cNvPr id="493" name="Google Shape;493;p17"/>
          <p:cNvGraphicFramePr/>
          <p:nvPr/>
        </p:nvGraphicFramePr>
        <p:xfrm>
          <a:off x="2233030" y="1975298"/>
          <a:ext cx="3000000" cy="3000000"/>
        </p:xfrm>
        <a:graphic>
          <a:graphicData uri="http://schemas.openxmlformats.org/drawingml/2006/table">
            <a:tbl>
              <a:tblPr bandRow="1" firstRow="1">
                <a:noFill/>
                <a:tableStyleId>{CEED2076-C397-42DA-B75B-F407C487DB14}</a:tableStyleId>
              </a:tblPr>
              <a:tblGrid>
                <a:gridCol w="3478925"/>
                <a:gridCol w="1061750"/>
                <a:gridCol w="1061750"/>
                <a:gridCol w="1061750"/>
                <a:gridCol w="1061750"/>
              </a:tblGrid>
              <a:tr h="483825">
                <a:tc>
                  <a:txBody>
                    <a:bodyPr/>
                    <a:lstStyle/>
                    <a:p>
                      <a:pPr indent="0" lvl="0" marL="0" marR="0" rtl="0" algn="l">
                        <a:spcBef>
                          <a:spcPts val="0"/>
                        </a:spcBef>
                        <a:spcAft>
                          <a:spcPts val="0"/>
                        </a:spcAft>
                        <a:buNone/>
                      </a:pPr>
                      <a:r>
                        <a:rPr b="1" lang="en-US" sz="2100" u="none" cap="none" strike="noStrike">
                          <a:solidFill>
                            <a:schemeClr val="lt1"/>
                          </a:solidFill>
                          <a:latin typeface="Cambria"/>
                          <a:ea typeface="Cambria"/>
                          <a:cs typeface="Cambria"/>
                          <a:sym typeface="Cambria"/>
                        </a:rPr>
                        <a:t>Task</a:t>
                      </a:r>
                      <a:endParaRPr b="1" i="0" sz="2100" u="none" cap="none" strike="noStrike">
                        <a:solidFill>
                          <a:schemeClr val="lt1"/>
                        </a:solidFill>
                        <a:latin typeface="Cambria"/>
                        <a:ea typeface="Cambria"/>
                        <a:cs typeface="Cambria"/>
                        <a:sym typeface="Cambria"/>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spcBef>
                          <a:spcPts val="0"/>
                        </a:spcBef>
                        <a:spcAft>
                          <a:spcPts val="0"/>
                        </a:spcAft>
                        <a:buNone/>
                      </a:pPr>
                      <a:r>
                        <a:rPr b="1" i="0" lang="en-US" sz="1400" u="none" cap="none" strike="noStrike">
                          <a:solidFill>
                            <a:schemeClr val="lt1"/>
                          </a:solidFill>
                          <a:latin typeface="Cambria"/>
                          <a:ea typeface="Cambria"/>
                          <a:cs typeface="Cambria"/>
                          <a:sym typeface="Cambria"/>
                        </a:rPr>
                        <a:t>3/24/22</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lnSpc>
                          <a:spcPct val="100000"/>
                        </a:lnSpc>
                        <a:spcBef>
                          <a:spcPts val="0"/>
                        </a:spcBef>
                        <a:spcAft>
                          <a:spcPts val="0"/>
                        </a:spcAft>
                        <a:buClr>
                          <a:schemeClr val="lt1"/>
                        </a:buClr>
                        <a:buSzPts val="1400"/>
                        <a:buFont typeface="Cambria"/>
                        <a:buNone/>
                      </a:pPr>
                      <a:r>
                        <a:rPr b="1" i="0" lang="en-US" sz="1400" u="none" cap="none" strike="noStrike">
                          <a:solidFill>
                            <a:schemeClr val="lt1"/>
                          </a:solidFill>
                          <a:latin typeface="Cambria"/>
                          <a:ea typeface="Cambria"/>
                          <a:cs typeface="Cambria"/>
                          <a:sym typeface="Cambria"/>
                        </a:rPr>
                        <a:t>3/31/22</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lnSpc>
                          <a:spcPct val="100000"/>
                        </a:lnSpc>
                        <a:spcBef>
                          <a:spcPts val="0"/>
                        </a:spcBef>
                        <a:spcAft>
                          <a:spcPts val="0"/>
                        </a:spcAft>
                        <a:buClr>
                          <a:schemeClr val="lt1"/>
                        </a:buClr>
                        <a:buSzPts val="1400"/>
                        <a:buFont typeface="Cambria"/>
                        <a:buNone/>
                      </a:pPr>
                      <a:r>
                        <a:rPr b="1" i="0" lang="en-US" sz="1400" u="none" cap="none" strike="noStrike">
                          <a:solidFill>
                            <a:schemeClr val="lt1"/>
                          </a:solidFill>
                          <a:latin typeface="Cambria"/>
                          <a:ea typeface="Cambria"/>
                          <a:cs typeface="Cambria"/>
                          <a:sym typeface="Cambria"/>
                        </a:rPr>
                        <a:t>4/7/22</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c>
                  <a:txBody>
                    <a:bodyPr/>
                    <a:lstStyle/>
                    <a:p>
                      <a:pPr indent="0" lvl="0" marL="0" marR="0" rtl="0" algn="l">
                        <a:lnSpc>
                          <a:spcPct val="100000"/>
                        </a:lnSpc>
                        <a:spcBef>
                          <a:spcPts val="0"/>
                        </a:spcBef>
                        <a:spcAft>
                          <a:spcPts val="0"/>
                        </a:spcAft>
                        <a:buClr>
                          <a:schemeClr val="lt1"/>
                        </a:buClr>
                        <a:buSzPts val="1400"/>
                        <a:buFont typeface="Cambria"/>
                        <a:buNone/>
                      </a:pPr>
                      <a:r>
                        <a:rPr b="1" i="0" lang="en-US" sz="1400" u="none" cap="none" strike="noStrike">
                          <a:solidFill>
                            <a:schemeClr val="lt1"/>
                          </a:solidFill>
                          <a:latin typeface="Cambria"/>
                          <a:ea typeface="Cambria"/>
                          <a:cs typeface="Cambria"/>
                          <a:sym typeface="Cambria"/>
                        </a:rPr>
                        <a:t>4/14/22</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F3F3F"/>
                    </a:solidFill>
                  </a:tcPr>
                </a:tc>
              </a:tr>
              <a:tr h="483825">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Enclosure Shield</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70600">
                <a:tc>
                  <a:txBody>
                    <a:bodyPr/>
                    <a:lstStyle/>
                    <a:p>
                      <a:pPr indent="0" lvl="0" marL="0" marR="0" rtl="0" algn="l">
                        <a:spcBef>
                          <a:spcPts val="0"/>
                        </a:spcBef>
                        <a:spcAft>
                          <a:spcPts val="0"/>
                        </a:spcAft>
                        <a:buNone/>
                      </a:pPr>
                      <a:r>
                        <a:rPr b="1" i="0" lang="en-US" sz="1600" u="none" cap="none" strike="noStrike">
                          <a:solidFill>
                            <a:schemeClr val="dk1"/>
                          </a:solidFill>
                          <a:latin typeface="Cambria"/>
                          <a:ea typeface="Cambria"/>
                          <a:cs typeface="Cambria"/>
                          <a:sym typeface="Cambria"/>
                        </a:rPr>
                        <a:t>Powder Delivery Testing</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1550">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Rev B PCB Completion and Verification</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83825">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Final Laser Module and Mounting</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83825">
                <a:tc>
                  <a:txBody>
                    <a:bodyPr/>
                    <a:lstStyle/>
                    <a:p>
                      <a:pPr indent="0" lvl="0" marL="0" marR="0" rtl="0" algn="l">
                        <a:spcBef>
                          <a:spcPts val="0"/>
                        </a:spcBef>
                        <a:spcAft>
                          <a:spcPts val="0"/>
                        </a:spcAft>
                        <a:buNone/>
                      </a:pPr>
                      <a:r>
                        <a:rPr b="1" lang="en-US" sz="1600" u="none" cap="none" strike="noStrike">
                          <a:solidFill>
                            <a:schemeClr val="dk1"/>
                          </a:solidFill>
                          <a:latin typeface="Cambria"/>
                          <a:ea typeface="Cambria"/>
                          <a:cs typeface="Cambria"/>
                          <a:sym typeface="Cambria"/>
                        </a:rPr>
                        <a:t>Sintering Testing</a:t>
                      </a:r>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c>
                  <a:txBody>
                    <a:bodyPr/>
                    <a:lstStyle/>
                    <a:p>
                      <a:pPr indent="0" lvl="0" marL="0" marR="0" rtl="0" algn="l">
                        <a:spcBef>
                          <a:spcPts val="0"/>
                        </a:spcBef>
                        <a:spcAft>
                          <a:spcPts val="0"/>
                        </a:spcAft>
                        <a:buNone/>
                      </a:pPr>
                      <a:r>
                        <a:t/>
                      </a:r>
                      <a:endParaRPr b="0" i="0" sz="1100" u="none" cap="none" strike="noStrike">
                        <a:solidFill>
                          <a:srgbClr val="000000"/>
                        </a:solidFill>
                        <a:latin typeface="Arial"/>
                        <a:ea typeface="Arial"/>
                        <a:cs typeface="Arial"/>
                        <a:sym typeface="Arial"/>
                      </a:endParaRPr>
                    </a:p>
                  </a:txBody>
                  <a:tcPr marT="10225" marB="0" marR="10225" marL="1228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3C513"/>
                    </a:solidFill>
                  </a:tcPr>
                </a:tc>
              </a:tr>
            </a:tbl>
          </a:graphicData>
        </a:graphic>
      </p:graphicFrame>
      <p:pic>
        <p:nvPicPr>
          <p:cNvPr id="494" name="Google Shape;494;p17"/>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1"/>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 name="Google Shape;104;p2"/>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05" name="Google Shape;105;p2"/>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06" name="Google Shape;106;p2"/>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07" name="Google Shape;107;p2"/>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2"/>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Specifications</a:t>
            </a:r>
            <a:endParaRPr/>
          </a:p>
        </p:txBody>
      </p:sp>
      <p:sp>
        <p:nvSpPr>
          <p:cNvPr id="109" name="Google Shape;109;p2"/>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pSp>
        <p:nvGrpSpPr>
          <p:cNvPr id="110" name="Google Shape;110;p2"/>
          <p:cNvGrpSpPr/>
          <p:nvPr/>
        </p:nvGrpSpPr>
        <p:grpSpPr>
          <a:xfrm>
            <a:off x="1250497" y="1580758"/>
            <a:ext cx="4572000" cy="4383002"/>
            <a:chOff x="629780" y="1755461"/>
            <a:chExt cx="4572000" cy="4383002"/>
          </a:xfrm>
        </p:grpSpPr>
        <p:sp>
          <p:nvSpPr>
            <p:cNvPr id="111" name="Google Shape;111;p2"/>
            <p:cNvSpPr/>
            <p:nvPr/>
          </p:nvSpPr>
          <p:spPr>
            <a:xfrm>
              <a:off x="629780" y="175546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Bed Area</a:t>
              </a:r>
              <a:endParaRPr/>
            </a:p>
          </p:txBody>
        </p:sp>
        <p:sp>
          <p:nvSpPr>
            <p:cNvPr id="112" name="Google Shape;112;p2"/>
            <p:cNvSpPr/>
            <p:nvPr/>
          </p:nvSpPr>
          <p:spPr>
            <a:xfrm>
              <a:off x="2915780" y="1755461"/>
              <a:ext cx="2286000" cy="731520"/>
            </a:xfrm>
            <a:prstGeom prst="rect">
              <a:avLst/>
            </a:prstGeom>
            <a:blipFill rotWithShape="1">
              <a:blip r:embed="rId4">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13" name="Google Shape;113;p2"/>
            <p:cNvSpPr/>
            <p:nvPr/>
          </p:nvSpPr>
          <p:spPr>
            <a:xfrm>
              <a:off x="629780" y="248698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Build Area</a:t>
              </a:r>
              <a:endParaRPr/>
            </a:p>
          </p:txBody>
        </p:sp>
        <p:sp>
          <p:nvSpPr>
            <p:cNvPr id="114" name="Google Shape;114;p2"/>
            <p:cNvSpPr/>
            <p:nvPr/>
          </p:nvSpPr>
          <p:spPr>
            <a:xfrm>
              <a:off x="2915780" y="2486981"/>
              <a:ext cx="2286000" cy="731520"/>
            </a:xfrm>
            <a:prstGeom prst="rect">
              <a:avLst/>
            </a:prstGeom>
            <a:blipFill rotWithShape="1">
              <a:blip r:embed="rId5">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15" name="Google Shape;115;p2"/>
            <p:cNvSpPr/>
            <p:nvPr/>
          </p:nvSpPr>
          <p:spPr>
            <a:xfrm>
              <a:off x="629780" y="321675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Height</a:t>
              </a:r>
              <a:endParaRPr/>
            </a:p>
          </p:txBody>
        </p:sp>
        <p:sp>
          <p:nvSpPr>
            <p:cNvPr id="116" name="Google Shape;116;p2"/>
            <p:cNvSpPr/>
            <p:nvPr/>
          </p:nvSpPr>
          <p:spPr>
            <a:xfrm>
              <a:off x="2915780" y="3216753"/>
              <a:ext cx="2286000" cy="731520"/>
            </a:xfrm>
            <a:prstGeom prst="rect">
              <a:avLst/>
            </a:prstGeom>
            <a:blipFill rotWithShape="1">
              <a:blip r:embed="rId6">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17" name="Google Shape;117;p2"/>
            <p:cNvSpPr/>
            <p:nvPr/>
          </p:nvSpPr>
          <p:spPr>
            <a:xfrm>
              <a:off x="629780" y="394827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Power Source</a:t>
              </a:r>
              <a:endParaRPr/>
            </a:p>
          </p:txBody>
        </p:sp>
        <p:sp>
          <p:nvSpPr>
            <p:cNvPr id="118" name="Google Shape;118;p2"/>
            <p:cNvSpPr/>
            <p:nvPr/>
          </p:nvSpPr>
          <p:spPr>
            <a:xfrm>
              <a:off x="2915780" y="394827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120V Wall Power</a:t>
              </a:r>
              <a:endParaRPr/>
            </a:p>
          </p:txBody>
        </p:sp>
        <p:sp>
          <p:nvSpPr>
            <p:cNvPr id="119" name="Google Shape;119;p2"/>
            <p:cNvSpPr/>
            <p:nvPr/>
          </p:nvSpPr>
          <p:spPr>
            <a:xfrm>
              <a:off x="629780"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User Interface</a:t>
              </a:r>
              <a:endParaRPr/>
            </a:p>
          </p:txBody>
        </p:sp>
        <p:sp>
          <p:nvSpPr>
            <p:cNvPr id="120" name="Google Shape;120;p2"/>
            <p:cNvSpPr/>
            <p:nvPr/>
          </p:nvSpPr>
          <p:spPr>
            <a:xfrm>
              <a:off x="2915780"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Local Host Server</a:t>
              </a:r>
              <a:endParaRPr/>
            </a:p>
          </p:txBody>
        </p:sp>
        <p:sp>
          <p:nvSpPr>
            <p:cNvPr id="121" name="Google Shape;121;p2"/>
            <p:cNvSpPr/>
            <p:nvPr/>
          </p:nvSpPr>
          <p:spPr>
            <a:xfrm>
              <a:off x="629780"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Motor Torque</a:t>
              </a:r>
              <a:endParaRPr/>
            </a:p>
          </p:txBody>
        </p:sp>
        <p:sp>
          <p:nvSpPr>
            <p:cNvPr id="122" name="Google Shape;122;p2"/>
            <p:cNvSpPr/>
            <p:nvPr/>
          </p:nvSpPr>
          <p:spPr>
            <a:xfrm>
              <a:off x="2915780" y="5406943"/>
              <a:ext cx="2286000" cy="731520"/>
            </a:xfrm>
            <a:prstGeom prst="rect">
              <a:avLst/>
            </a:prstGeom>
            <a:blipFill rotWithShape="1">
              <a:blip r:embed="rId7">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grpSp>
        <p:nvGrpSpPr>
          <p:cNvPr id="123" name="Google Shape;123;p2"/>
          <p:cNvGrpSpPr/>
          <p:nvPr/>
        </p:nvGrpSpPr>
        <p:grpSpPr>
          <a:xfrm>
            <a:off x="6369505" y="1581195"/>
            <a:ext cx="4572000" cy="4384750"/>
            <a:chOff x="5629504" y="1753713"/>
            <a:chExt cx="4572000" cy="4384750"/>
          </a:xfrm>
        </p:grpSpPr>
        <p:sp>
          <p:nvSpPr>
            <p:cNvPr id="124" name="Google Shape;124;p2"/>
            <p:cNvSpPr/>
            <p:nvPr/>
          </p:nvSpPr>
          <p:spPr>
            <a:xfrm>
              <a:off x="5629504" y="175371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Output Power</a:t>
              </a:r>
              <a:endParaRPr/>
            </a:p>
          </p:txBody>
        </p:sp>
        <p:sp>
          <p:nvSpPr>
            <p:cNvPr id="125" name="Google Shape;125;p2"/>
            <p:cNvSpPr/>
            <p:nvPr/>
          </p:nvSpPr>
          <p:spPr>
            <a:xfrm>
              <a:off x="7915504" y="1753713"/>
              <a:ext cx="2286000" cy="731520"/>
            </a:xfrm>
            <a:prstGeom prst="rect">
              <a:avLst/>
            </a:prstGeom>
            <a:blipFill rotWithShape="1">
              <a:blip r:embed="rId8">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26" name="Google Shape;126;p2"/>
            <p:cNvSpPr/>
            <p:nvPr/>
          </p:nvSpPr>
          <p:spPr>
            <a:xfrm>
              <a:off x="5629504" y="248523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Wavelength</a:t>
              </a:r>
              <a:endParaRPr/>
            </a:p>
          </p:txBody>
        </p:sp>
        <p:sp>
          <p:nvSpPr>
            <p:cNvPr id="127" name="Google Shape;127;p2"/>
            <p:cNvSpPr/>
            <p:nvPr/>
          </p:nvSpPr>
          <p:spPr>
            <a:xfrm>
              <a:off x="7915504" y="2485233"/>
              <a:ext cx="2286000" cy="731520"/>
            </a:xfrm>
            <a:prstGeom prst="rect">
              <a:avLst/>
            </a:prstGeom>
            <a:blipFill rotWithShape="1">
              <a:blip r:embed="rId9">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28" name="Google Shape;128;p2"/>
            <p:cNvSpPr/>
            <p:nvPr/>
          </p:nvSpPr>
          <p:spPr>
            <a:xfrm>
              <a:off x="5629504" y="321238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Beam Focal Length</a:t>
              </a:r>
              <a:endParaRPr/>
            </a:p>
          </p:txBody>
        </p:sp>
        <p:sp>
          <p:nvSpPr>
            <p:cNvPr id="129" name="Google Shape;129;p2"/>
            <p:cNvSpPr/>
            <p:nvPr/>
          </p:nvSpPr>
          <p:spPr>
            <a:xfrm>
              <a:off x="7915504" y="3212383"/>
              <a:ext cx="2286000" cy="731520"/>
            </a:xfrm>
            <a:prstGeom prst="rect">
              <a:avLst/>
            </a:prstGeom>
            <a:blipFill rotWithShape="1">
              <a:blip r:embed="rId10">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30" name="Google Shape;130;p2"/>
            <p:cNvSpPr/>
            <p:nvPr/>
          </p:nvSpPr>
          <p:spPr>
            <a:xfrm>
              <a:off x="5629504" y="394390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Scanning Speed</a:t>
              </a:r>
              <a:endParaRPr/>
            </a:p>
          </p:txBody>
        </p:sp>
        <p:sp>
          <p:nvSpPr>
            <p:cNvPr id="131" name="Google Shape;131;p2"/>
            <p:cNvSpPr/>
            <p:nvPr/>
          </p:nvSpPr>
          <p:spPr>
            <a:xfrm>
              <a:off x="7915504" y="3943903"/>
              <a:ext cx="2286000" cy="731520"/>
            </a:xfrm>
            <a:prstGeom prst="rect">
              <a:avLst/>
            </a:prstGeom>
            <a:blipFill rotWithShape="1">
              <a:blip r:embed="rId11">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32" name="Google Shape;132;p2"/>
            <p:cNvSpPr/>
            <p:nvPr/>
          </p:nvSpPr>
          <p:spPr>
            <a:xfrm>
              <a:off x="5629504"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Type</a:t>
              </a:r>
              <a:endParaRPr/>
            </a:p>
          </p:txBody>
        </p:sp>
        <p:sp>
          <p:nvSpPr>
            <p:cNvPr id="133" name="Google Shape;133;p2"/>
            <p:cNvSpPr/>
            <p:nvPr/>
          </p:nvSpPr>
          <p:spPr>
            <a:xfrm>
              <a:off x="7915504"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Sugar, Polyamides, TPE, TPU</a:t>
              </a:r>
              <a:endParaRPr/>
            </a:p>
          </p:txBody>
        </p:sp>
        <p:sp>
          <p:nvSpPr>
            <p:cNvPr id="134" name="Google Shape;134;p2"/>
            <p:cNvSpPr/>
            <p:nvPr/>
          </p:nvSpPr>
          <p:spPr>
            <a:xfrm>
              <a:off x="5629504"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Size</a:t>
              </a:r>
              <a:endParaRPr/>
            </a:p>
          </p:txBody>
        </p:sp>
        <p:sp>
          <p:nvSpPr>
            <p:cNvPr id="135" name="Google Shape;135;p2"/>
            <p:cNvSpPr/>
            <p:nvPr/>
          </p:nvSpPr>
          <p:spPr>
            <a:xfrm>
              <a:off x="7915504" y="5406943"/>
              <a:ext cx="2286000" cy="731520"/>
            </a:xfrm>
            <a:prstGeom prst="rect">
              <a:avLst/>
            </a:prstGeom>
            <a:blipFill rotWithShape="1">
              <a:blip r:embed="rId12">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pic>
        <p:nvPicPr>
          <p:cNvPr id="136" name="Google Shape;136;p2"/>
          <p:cNvPicPr preferRelativeResize="0"/>
          <p:nvPr/>
        </p:nvPicPr>
        <p:blipFill rotWithShape="1">
          <a:blip r:embed="rId13">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3"/>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44" name="Google Shape;144;p3"/>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45" name="Google Shape;145;p3"/>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46" name="Google Shape;146;p3"/>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3"/>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Test 1 Specifications</a:t>
            </a:r>
            <a:endParaRPr/>
          </a:p>
        </p:txBody>
      </p:sp>
      <p:sp>
        <p:nvSpPr>
          <p:cNvPr id="148" name="Google Shape;148;p3"/>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pSp>
        <p:nvGrpSpPr>
          <p:cNvPr id="149" name="Google Shape;149;p3"/>
          <p:cNvGrpSpPr/>
          <p:nvPr/>
        </p:nvGrpSpPr>
        <p:grpSpPr>
          <a:xfrm>
            <a:off x="1250496" y="1581195"/>
            <a:ext cx="4572000" cy="4383002"/>
            <a:chOff x="629780" y="1755461"/>
            <a:chExt cx="4572000" cy="4383002"/>
          </a:xfrm>
        </p:grpSpPr>
        <p:sp>
          <p:nvSpPr>
            <p:cNvPr id="150" name="Google Shape;150;p3"/>
            <p:cNvSpPr/>
            <p:nvPr/>
          </p:nvSpPr>
          <p:spPr>
            <a:xfrm>
              <a:off x="629780" y="175546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Bed Area</a:t>
              </a:r>
              <a:endParaRPr/>
            </a:p>
          </p:txBody>
        </p:sp>
        <p:sp>
          <p:nvSpPr>
            <p:cNvPr id="151" name="Google Shape;151;p3"/>
            <p:cNvSpPr/>
            <p:nvPr/>
          </p:nvSpPr>
          <p:spPr>
            <a:xfrm>
              <a:off x="2915780" y="1755461"/>
              <a:ext cx="2286000" cy="731520"/>
            </a:xfrm>
            <a:prstGeom prst="rect">
              <a:avLst/>
            </a:prstGeom>
            <a:blipFill rotWithShape="1">
              <a:blip r:embed="rId4">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52" name="Google Shape;152;p3"/>
            <p:cNvSpPr/>
            <p:nvPr/>
          </p:nvSpPr>
          <p:spPr>
            <a:xfrm>
              <a:off x="629780" y="248698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Build Area</a:t>
              </a:r>
              <a:endParaRPr/>
            </a:p>
          </p:txBody>
        </p:sp>
        <p:sp>
          <p:nvSpPr>
            <p:cNvPr id="153" name="Google Shape;153;p3"/>
            <p:cNvSpPr/>
            <p:nvPr/>
          </p:nvSpPr>
          <p:spPr>
            <a:xfrm>
              <a:off x="2915780" y="2486981"/>
              <a:ext cx="2286000" cy="731520"/>
            </a:xfrm>
            <a:prstGeom prst="rect">
              <a:avLst/>
            </a:prstGeom>
            <a:blipFill rotWithShape="1">
              <a:blip r:embed="rId5">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54" name="Google Shape;154;p3"/>
            <p:cNvSpPr/>
            <p:nvPr/>
          </p:nvSpPr>
          <p:spPr>
            <a:xfrm>
              <a:off x="629780" y="321675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Height</a:t>
              </a:r>
              <a:endParaRPr/>
            </a:p>
          </p:txBody>
        </p:sp>
        <p:sp>
          <p:nvSpPr>
            <p:cNvPr id="155" name="Google Shape;155;p3"/>
            <p:cNvSpPr/>
            <p:nvPr/>
          </p:nvSpPr>
          <p:spPr>
            <a:xfrm>
              <a:off x="2915780" y="3216753"/>
              <a:ext cx="2286000" cy="731520"/>
            </a:xfrm>
            <a:prstGeom prst="rect">
              <a:avLst/>
            </a:prstGeom>
            <a:blipFill rotWithShape="1">
              <a:blip r:embed="rId6">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56" name="Google Shape;156;p3"/>
            <p:cNvSpPr/>
            <p:nvPr/>
          </p:nvSpPr>
          <p:spPr>
            <a:xfrm>
              <a:off x="629780" y="3948273"/>
              <a:ext cx="2286000" cy="731520"/>
            </a:xfrm>
            <a:prstGeom prst="rect">
              <a:avLst/>
            </a:prstGeom>
            <a:solidFill>
              <a:srgbClr val="F3C51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Power Source</a:t>
              </a:r>
              <a:endParaRPr/>
            </a:p>
          </p:txBody>
        </p:sp>
        <p:sp>
          <p:nvSpPr>
            <p:cNvPr id="157" name="Google Shape;157;p3"/>
            <p:cNvSpPr/>
            <p:nvPr/>
          </p:nvSpPr>
          <p:spPr>
            <a:xfrm>
              <a:off x="2915780" y="3948273"/>
              <a:ext cx="2286000" cy="731520"/>
            </a:xfrm>
            <a:prstGeom prst="rect">
              <a:avLst/>
            </a:prstGeom>
            <a:solidFill>
              <a:srgbClr val="F3C51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120V Wall Power</a:t>
              </a:r>
              <a:endParaRPr/>
            </a:p>
          </p:txBody>
        </p:sp>
        <p:sp>
          <p:nvSpPr>
            <p:cNvPr id="158" name="Google Shape;158;p3"/>
            <p:cNvSpPr/>
            <p:nvPr/>
          </p:nvSpPr>
          <p:spPr>
            <a:xfrm>
              <a:off x="629780" y="4675423"/>
              <a:ext cx="2286000" cy="731520"/>
            </a:xfrm>
            <a:prstGeom prst="rect">
              <a:avLst/>
            </a:prstGeom>
            <a:solidFill>
              <a:srgbClr val="F3C51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User Interface</a:t>
              </a:r>
              <a:endParaRPr/>
            </a:p>
          </p:txBody>
        </p:sp>
        <p:sp>
          <p:nvSpPr>
            <p:cNvPr id="159" name="Google Shape;159;p3"/>
            <p:cNvSpPr/>
            <p:nvPr/>
          </p:nvSpPr>
          <p:spPr>
            <a:xfrm>
              <a:off x="2915780" y="4675423"/>
              <a:ext cx="2286000" cy="731520"/>
            </a:xfrm>
            <a:prstGeom prst="rect">
              <a:avLst/>
            </a:prstGeom>
            <a:solidFill>
              <a:srgbClr val="F3C51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Local Host Server</a:t>
              </a:r>
              <a:endParaRPr/>
            </a:p>
          </p:txBody>
        </p:sp>
        <p:sp>
          <p:nvSpPr>
            <p:cNvPr id="160" name="Google Shape;160;p3"/>
            <p:cNvSpPr/>
            <p:nvPr/>
          </p:nvSpPr>
          <p:spPr>
            <a:xfrm>
              <a:off x="629780"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Motor Torque</a:t>
              </a:r>
              <a:endParaRPr/>
            </a:p>
          </p:txBody>
        </p:sp>
        <p:sp>
          <p:nvSpPr>
            <p:cNvPr id="161" name="Google Shape;161;p3"/>
            <p:cNvSpPr/>
            <p:nvPr/>
          </p:nvSpPr>
          <p:spPr>
            <a:xfrm>
              <a:off x="2915780" y="5406943"/>
              <a:ext cx="2286000" cy="731520"/>
            </a:xfrm>
            <a:prstGeom prst="rect">
              <a:avLst/>
            </a:prstGeom>
            <a:blipFill rotWithShape="1">
              <a:blip r:embed="rId7">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grpSp>
        <p:nvGrpSpPr>
          <p:cNvPr id="162" name="Google Shape;162;p3"/>
          <p:cNvGrpSpPr/>
          <p:nvPr/>
        </p:nvGrpSpPr>
        <p:grpSpPr>
          <a:xfrm>
            <a:off x="6369505" y="1581195"/>
            <a:ext cx="4572000" cy="4384750"/>
            <a:chOff x="5629504" y="1753713"/>
            <a:chExt cx="4572000" cy="4384750"/>
          </a:xfrm>
        </p:grpSpPr>
        <p:sp>
          <p:nvSpPr>
            <p:cNvPr id="163" name="Google Shape;163;p3"/>
            <p:cNvSpPr/>
            <p:nvPr/>
          </p:nvSpPr>
          <p:spPr>
            <a:xfrm>
              <a:off x="5629504" y="175371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Output Power</a:t>
              </a:r>
              <a:endParaRPr/>
            </a:p>
          </p:txBody>
        </p:sp>
        <p:sp>
          <p:nvSpPr>
            <p:cNvPr id="164" name="Google Shape;164;p3"/>
            <p:cNvSpPr/>
            <p:nvPr/>
          </p:nvSpPr>
          <p:spPr>
            <a:xfrm>
              <a:off x="7915504" y="1753713"/>
              <a:ext cx="2286000" cy="731520"/>
            </a:xfrm>
            <a:prstGeom prst="rect">
              <a:avLst/>
            </a:prstGeom>
            <a:blipFill rotWithShape="1">
              <a:blip r:embed="rId8">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65" name="Google Shape;165;p3"/>
            <p:cNvSpPr/>
            <p:nvPr/>
          </p:nvSpPr>
          <p:spPr>
            <a:xfrm>
              <a:off x="5629504" y="248523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Wavelength</a:t>
              </a:r>
              <a:endParaRPr/>
            </a:p>
          </p:txBody>
        </p:sp>
        <p:sp>
          <p:nvSpPr>
            <p:cNvPr id="166" name="Google Shape;166;p3"/>
            <p:cNvSpPr/>
            <p:nvPr/>
          </p:nvSpPr>
          <p:spPr>
            <a:xfrm>
              <a:off x="7915504" y="2485233"/>
              <a:ext cx="2286000" cy="731520"/>
            </a:xfrm>
            <a:prstGeom prst="rect">
              <a:avLst/>
            </a:prstGeom>
            <a:blipFill rotWithShape="1">
              <a:blip r:embed="rId9">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67" name="Google Shape;167;p3"/>
            <p:cNvSpPr/>
            <p:nvPr/>
          </p:nvSpPr>
          <p:spPr>
            <a:xfrm>
              <a:off x="5629504" y="321238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Beam Focal Length</a:t>
              </a:r>
              <a:endParaRPr/>
            </a:p>
          </p:txBody>
        </p:sp>
        <p:sp>
          <p:nvSpPr>
            <p:cNvPr id="168" name="Google Shape;168;p3"/>
            <p:cNvSpPr/>
            <p:nvPr/>
          </p:nvSpPr>
          <p:spPr>
            <a:xfrm>
              <a:off x="7915504" y="3212383"/>
              <a:ext cx="2286000" cy="731520"/>
            </a:xfrm>
            <a:prstGeom prst="rect">
              <a:avLst/>
            </a:prstGeom>
            <a:blipFill rotWithShape="1">
              <a:blip r:embed="rId10">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69" name="Google Shape;169;p3"/>
            <p:cNvSpPr/>
            <p:nvPr/>
          </p:nvSpPr>
          <p:spPr>
            <a:xfrm>
              <a:off x="5629504" y="3943903"/>
              <a:ext cx="2286000" cy="731520"/>
            </a:xfrm>
            <a:prstGeom prst="rect">
              <a:avLst/>
            </a:prstGeom>
            <a:solidFill>
              <a:srgbClr val="F3C51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X-Y Scanning Speed</a:t>
              </a:r>
              <a:endParaRPr/>
            </a:p>
          </p:txBody>
        </p:sp>
        <p:sp>
          <p:nvSpPr>
            <p:cNvPr id="170" name="Google Shape;170;p3"/>
            <p:cNvSpPr/>
            <p:nvPr/>
          </p:nvSpPr>
          <p:spPr>
            <a:xfrm>
              <a:off x="7915504" y="3943903"/>
              <a:ext cx="2286000" cy="731520"/>
            </a:xfrm>
            <a:prstGeom prst="rect">
              <a:avLst/>
            </a:prstGeom>
            <a:blipFill rotWithShape="1">
              <a:blip r:embed="rId11">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171" name="Google Shape;171;p3"/>
            <p:cNvSpPr/>
            <p:nvPr/>
          </p:nvSpPr>
          <p:spPr>
            <a:xfrm>
              <a:off x="5629504"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Type</a:t>
              </a:r>
              <a:endParaRPr/>
            </a:p>
          </p:txBody>
        </p:sp>
        <p:sp>
          <p:nvSpPr>
            <p:cNvPr id="172" name="Google Shape;172;p3"/>
            <p:cNvSpPr/>
            <p:nvPr/>
          </p:nvSpPr>
          <p:spPr>
            <a:xfrm>
              <a:off x="7915504"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Sugar, Polyamides, TPE, TPU</a:t>
              </a:r>
              <a:endParaRPr/>
            </a:p>
          </p:txBody>
        </p:sp>
        <p:sp>
          <p:nvSpPr>
            <p:cNvPr id="173" name="Google Shape;173;p3"/>
            <p:cNvSpPr/>
            <p:nvPr/>
          </p:nvSpPr>
          <p:spPr>
            <a:xfrm>
              <a:off x="5629504"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Size</a:t>
              </a:r>
              <a:endParaRPr/>
            </a:p>
          </p:txBody>
        </p:sp>
        <p:sp>
          <p:nvSpPr>
            <p:cNvPr id="174" name="Google Shape;174;p3"/>
            <p:cNvSpPr/>
            <p:nvPr/>
          </p:nvSpPr>
          <p:spPr>
            <a:xfrm>
              <a:off x="7915504" y="5406943"/>
              <a:ext cx="2286000" cy="731520"/>
            </a:xfrm>
            <a:prstGeom prst="rect">
              <a:avLst/>
            </a:prstGeom>
            <a:blipFill rotWithShape="1">
              <a:blip r:embed="rId12">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pic>
        <p:nvPicPr>
          <p:cNvPr id="175" name="Google Shape;175;p3"/>
          <p:cNvPicPr preferRelativeResize="0"/>
          <p:nvPr/>
        </p:nvPicPr>
        <p:blipFill rotWithShape="1">
          <a:blip r:embed="rId13">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4"/>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4"/>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183" name="Google Shape;183;p4"/>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184" name="Google Shape;184;p4"/>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185" name="Google Shape;185;p4"/>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4"/>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Test 1 Description</a:t>
            </a:r>
            <a:endParaRPr/>
          </a:p>
        </p:txBody>
      </p:sp>
      <p:sp>
        <p:nvSpPr>
          <p:cNvPr id="187" name="Google Shape;187;p4"/>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188" name="Google Shape;188;p4"/>
          <p:cNvPicPr preferRelativeResize="0"/>
          <p:nvPr/>
        </p:nvPicPr>
        <p:blipFill rotWithShape="1">
          <a:blip r:embed="rId4">
            <a:alphaModFix/>
          </a:blip>
          <a:srcRect b="15162" l="37739" r="25854" t="17909"/>
          <a:stretch/>
        </p:blipFill>
        <p:spPr>
          <a:xfrm>
            <a:off x="8496108" y="1013089"/>
            <a:ext cx="1905381" cy="1899114"/>
          </a:xfrm>
          <a:prstGeom prst="rect">
            <a:avLst/>
          </a:prstGeom>
          <a:noFill/>
          <a:ln>
            <a:noFill/>
          </a:ln>
        </p:spPr>
      </p:pic>
      <p:sp>
        <p:nvSpPr>
          <p:cNvPr id="189" name="Google Shape;189;p4"/>
          <p:cNvSpPr txBox="1"/>
          <p:nvPr/>
        </p:nvSpPr>
        <p:spPr>
          <a:xfrm>
            <a:off x="1250496" y="1476340"/>
            <a:ext cx="5244662" cy="437042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mbria"/>
                <a:ea typeface="Cambria"/>
                <a:cs typeface="Cambria"/>
                <a:sym typeface="Cambria"/>
              </a:rPr>
              <a:t>Purpose: To test the x-y scanning system, the Repetier firmware and local host server, and the power module.</a:t>
            </a:r>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Test Model: “Smiley”</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Slicer Used for Test: Cura 4.13.1</a:t>
            </a:r>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Main Components Used in Test 1</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mbria"/>
                <a:ea typeface="Cambria"/>
                <a:cs typeface="Cambria"/>
                <a:sym typeface="Cambria"/>
              </a:rPr>
              <a:t>X-Y Track System</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mbria"/>
                <a:ea typeface="Cambria"/>
                <a:cs typeface="Cambria"/>
                <a:sym typeface="Cambria"/>
              </a:rPr>
              <a:t>Complete Power Module PCB and Transformer</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mbria"/>
                <a:ea typeface="Cambria"/>
                <a:cs typeface="Cambria"/>
                <a:sym typeface="Cambria"/>
              </a:rPr>
              <a:t>Stepper Motor Driver Modules</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mbria"/>
                <a:ea typeface="Cambria"/>
                <a:cs typeface="Cambria"/>
                <a:sym typeface="Cambria"/>
              </a:rPr>
              <a:t>Arduino MEGA Development Board</a:t>
            </a:r>
            <a:endParaRPr/>
          </a:p>
          <a:p>
            <a:pPr indent="-285750" lvl="1" marL="7429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Cambria"/>
                <a:ea typeface="Cambria"/>
                <a:cs typeface="Cambria"/>
                <a:sym typeface="Cambria"/>
              </a:rPr>
              <a:t>Computer (for local host server)</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id="190" name="Google Shape;190;p4"/>
          <p:cNvPicPr preferRelativeResize="0"/>
          <p:nvPr/>
        </p:nvPicPr>
        <p:blipFill rotWithShape="1">
          <a:blip r:embed="rId5">
            <a:alphaModFix/>
          </a:blip>
          <a:srcRect b="0" l="0" r="0" t="0"/>
          <a:stretch/>
        </p:blipFill>
        <p:spPr>
          <a:xfrm>
            <a:off x="7101264" y="3334637"/>
            <a:ext cx="4695067" cy="2774358"/>
          </a:xfrm>
          <a:prstGeom prst="rect">
            <a:avLst/>
          </a:prstGeom>
          <a:noFill/>
          <a:ln>
            <a:noFill/>
          </a:ln>
        </p:spPr>
      </p:pic>
      <p:sp>
        <p:nvSpPr>
          <p:cNvPr id="191" name="Google Shape;191;p4"/>
          <p:cNvSpPr txBox="1"/>
          <p:nvPr/>
        </p:nvSpPr>
        <p:spPr>
          <a:xfrm>
            <a:off x="8544993" y="2912203"/>
            <a:ext cx="180761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“Smiley” Model</a:t>
            </a:r>
            <a:endParaRPr sz="1800">
              <a:solidFill>
                <a:schemeClr val="dk1"/>
              </a:solidFill>
              <a:latin typeface="Cambria"/>
              <a:ea typeface="Cambria"/>
              <a:cs typeface="Cambria"/>
              <a:sym typeface="Cambria"/>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4"/>
          <p:cNvSpPr txBox="1"/>
          <p:nvPr/>
        </p:nvSpPr>
        <p:spPr>
          <a:xfrm>
            <a:off x="8793575" y="6065614"/>
            <a:ext cx="160791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Test 1 Setup</a:t>
            </a:r>
            <a:endParaRPr sz="1800">
              <a:solidFill>
                <a:schemeClr val="dk1"/>
              </a:solidFill>
              <a:latin typeface="Cambria"/>
              <a:ea typeface="Cambria"/>
              <a:cs typeface="Cambria"/>
              <a:sym typeface="Cambria"/>
            </a:endParaRPr>
          </a:p>
        </p:txBody>
      </p:sp>
      <p:pic>
        <p:nvPicPr>
          <p:cNvPr id="193" name="Google Shape;193;p4"/>
          <p:cNvPicPr preferRelativeResize="0"/>
          <p:nvPr/>
        </p:nvPicPr>
        <p:blipFill rotWithShape="1">
          <a:blip r:embed="rId6">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5"/>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5"/>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01" name="Google Shape;201;p5"/>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202" name="Google Shape;202;p5"/>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203" name="Google Shape;203;p5"/>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5"/>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Test 1 Video</a:t>
            </a:r>
            <a:endParaRPr/>
          </a:p>
        </p:txBody>
      </p:sp>
      <p:sp>
        <p:nvSpPr>
          <p:cNvPr id="205" name="Google Shape;205;p5"/>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206" name="Google Shape;206;p5"/>
          <p:cNvSpPr txBox="1"/>
          <p:nvPr/>
        </p:nvSpPr>
        <p:spPr>
          <a:xfrm>
            <a:off x="1880023" y="1310635"/>
            <a:ext cx="52039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Record Voice Over Here</a:t>
            </a:r>
            <a:endParaRPr/>
          </a:p>
        </p:txBody>
      </p:sp>
      <p:pic>
        <p:nvPicPr>
          <p:cNvPr id="207" name="Google Shape;207;p5"/>
          <p:cNvPicPr preferRelativeResize="0"/>
          <p:nvPr/>
        </p:nvPicPr>
        <p:blipFill rotWithShape="1">
          <a:blip r:embed="rId4">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6"/>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6"/>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15" name="Google Shape;215;p6"/>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216" name="Google Shape;216;p6"/>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217" name="Google Shape;217;p6"/>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6"/>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Test 1 Results</a:t>
            </a:r>
            <a:endParaRPr/>
          </a:p>
        </p:txBody>
      </p:sp>
      <p:sp>
        <p:nvSpPr>
          <p:cNvPr id="219" name="Google Shape;219;p6"/>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pic>
        <p:nvPicPr>
          <p:cNvPr id="220" name="Google Shape;220;p6"/>
          <p:cNvPicPr preferRelativeResize="0"/>
          <p:nvPr/>
        </p:nvPicPr>
        <p:blipFill rotWithShape="1">
          <a:blip r:embed="rId4">
            <a:alphaModFix/>
          </a:blip>
          <a:srcRect b="15162" l="37739" r="25854" t="17909"/>
          <a:stretch/>
        </p:blipFill>
        <p:spPr>
          <a:xfrm>
            <a:off x="750771" y="1857375"/>
            <a:ext cx="3195145" cy="3184635"/>
          </a:xfrm>
          <a:prstGeom prst="rect">
            <a:avLst/>
          </a:prstGeom>
          <a:noFill/>
          <a:ln>
            <a:noFill/>
          </a:ln>
        </p:spPr>
      </p:pic>
      <p:pic>
        <p:nvPicPr>
          <p:cNvPr id="221" name="Google Shape;221;p6"/>
          <p:cNvPicPr preferRelativeResize="0"/>
          <p:nvPr/>
        </p:nvPicPr>
        <p:blipFill rotWithShape="1">
          <a:blip r:embed="rId5">
            <a:alphaModFix/>
          </a:blip>
          <a:srcRect b="0" l="0" r="0" t="0"/>
          <a:stretch/>
        </p:blipFill>
        <p:spPr>
          <a:xfrm>
            <a:off x="4276494" y="1857375"/>
            <a:ext cx="3648075" cy="3333750"/>
          </a:xfrm>
          <a:prstGeom prst="rect">
            <a:avLst/>
          </a:prstGeom>
          <a:noFill/>
          <a:ln>
            <a:noFill/>
          </a:ln>
        </p:spPr>
      </p:pic>
      <p:cxnSp>
        <p:nvCxnSpPr>
          <p:cNvPr id="222" name="Google Shape;222;p6"/>
          <p:cNvCxnSpPr/>
          <p:nvPr/>
        </p:nvCxnSpPr>
        <p:spPr>
          <a:xfrm>
            <a:off x="5422124" y="3909521"/>
            <a:ext cx="1376855" cy="0"/>
          </a:xfrm>
          <a:prstGeom prst="straightConnector1">
            <a:avLst/>
          </a:prstGeom>
          <a:noFill/>
          <a:ln cap="flat" cmpd="sng" w="19050">
            <a:solidFill>
              <a:srgbClr val="FF0000"/>
            </a:solidFill>
            <a:prstDash val="solid"/>
            <a:miter lim="800000"/>
            <a:headEnd len="sm" w="sm" type="none"/>
            <a:tailEnd len="sm" w="sm" type="none"/>
          </a:ln>
        </p:spPr>
      </p:cxnSp>
      <p:cxnSp>
        <p:nvCxnSpPr>
          <p:cNvPr id="223" name="Google Shape;223;p6"/>
          <p:cNvCxnSpPr/>
          <p:nvPr/>
        </p:nvCxnSpPr>
        <p:spPr>
          <a:xfrm rot="10800000">
            <a:off x="6798979" y="3772885"/>
            <a:ext cx="0" cy="273271"/>
          </a:xfrm>
          <a:prstGeom prst="straightConnector1">
            <a:avLst/>
          </a:prstGeom>
          <a:noFill/>
          <a:ln cap="flat" cmpd="sng" w="19050">
            <a:solidFill>
              <a:srgbClr val="FF0000"/>
            </a:solidFill>
            <a:prstDash val="solid"/>
            <a:miter lim="800000"/>
            <a:headEnd len="sm" w="sm" type="none"/>
            <a:tailEnd len="sm" w="sm" type="none"/>
          </a:ln>
        </p:spPr>
      </p:cxnSp>
      <p:cxnSp>
        <p:nvCxnSpPr>
          <p:cNvPr id="224" name="Google Shape;224;p6"/>
          <p:cNvCxnSpPr/>
          <p:nvPr/>
        </p:nvCxnSpPr>
        <p:spPr>
          <a:xfrm rot="10800000">
            <a:off x="5427379" y="3772885"/>
            <a:ext cx="0" cy="273271"/>
          </a:xfrm>
          <a:prstGeom prst="straightConnector1">
            <a:avLst/>
          </a:prstGeom>
          <a:noFill/>
          <a:ln cap="flat" cmpd="sng" w="19050">
            <a:solidFill>
              <a:srgbClr val="FF0000"/>
            </a:solidFill>
            <a:prstDash val="solid"/>
            <a:miter lim="800000"/>
            <a:headEnd len="sm" w="sm" type="none"/>
            <a:tailEnd len="sm" w="sm" type="none"/>
          </a:ln>
        </p:spPr>
      </p:cxnSp>
      <p:sp>
        <p:nvSpPr>
          <p:cNvPr id="225" name="Google Shape;225;p6"/>
          <p:cNvSpPr txBox="1"/>
          <p:nvPr/>
        </p:nvSpPr>
        <p:spPr>
          <a:xfrm>
            <a:off x="5661234" y="3925392"/>
            <a:ext cx="9038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29 mm</a:t>
            </a:r>
            <a:endParaRPr/>
          </a:p>
        </p:txBody>
      </p:sp>
      <p:sp>
        <p:nvSpPr>
          <p:cNvPr id="226" name="Google Shape;226;p6"/>
          <p:cNvSpPr txBox="1"/>
          <p:nvPr/>
        </p:nvSpPr>
        <p:spPr>
          <a:xfrm>
            <a:off x="8502637" y="2231588"/>
            <a:ext cx="3516661" cy="2862322"/>
          </a:xfrm>
          <a:prstGeom prst="rect">
            <a:avLst/>
          </a:prstGeom>
          <a:blipFill rotWithShape="1">
            <a:blip r:embed="rId6">
              <a:alphaModFix/>
            </a:blip>
            <a:stretch>
              <a:fillRect b="0" l="-1559" r="0" t="-127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27" name="Google Shape;227;p6"/>
          <p:cNvSpPr txBox="1"/>
          <p:nvPr/>
        </p:nvSpPr>
        <p:spPr>
          <a:xfrm>
            <a:off x="1444538" y="5211475"/>
            <a:ext cx="18076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“Smiley” Model</a:t>
            </a:r>
            <a:endParaRPr sz="1800">
              <a:solidFill>
                <a:schemeClr val="dk1"/>
              </a:solidFill>
              <a:latin typeface="Cambria"/>
              <a:ea typeface="Cambria"/>
              <a:cs typeface="Cambria"/>
              <a:sym typeface="Cambria"/>
            </a:endParaRPr>
          </a:p>
        </p:txBody>
      </p:sp>
      <p:sp>
        <p:nvSpPr>
          <p:cNvPr id="228" name="Google Shape;228;p6"/>
          <p:cNvSpPr txBox="1"/>
          <p:nvPr/>
        </p:nvSpPr>
        <p:spPr>
          <a:xfrm>
            <a:off x="4858848" y="5211475"/>
            <a:ext cx="263682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mbria"/>
                <a:ea typeface="Cambria"/>
                <a:cs typeface="Cambria"/>
                <a:sym typeface="Cambria"/>
              </a:rPr>
              <a:t>X-Y Scanner Test Results</a:t>
            </a:r>
            <a:endParaRPr sz="1800">
              <a:solidFill>
                <a:schemeClr val="dk1"/>
              </a:solidFill>
              <a:latin typeface="Cambria"/>
              <a:ea typeface="Cambria"/>
              <a:cs typeface="Cambria"/>
              <a:sym typeface="Cambria"/>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6"/>
          <p:cNvSpPr/>
          <p:nvPr/>
        </p:nvSpPr>
        <p:spPr>
          <a:xfrm>
            <a:off x="8556171" y="4294724"/>
            <a:ext cx="2585071" cy="571190"/>
          </a:xfrm>
          <a:prstGeom prst="rect">
            <a:avLst/>
          </a:prstGeom>
          <a:noFill/>
          <a:ln cap="flat" cmpd="sng" w="95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2"/>
              </a:solidFill>
              <a:latin typeface="Calibri"/>
              <a:ea typeface="Calibri"/>
              <a:cs typeface="Calibri"/>
              <a:sym typeface="Calibri"/>
            </a:endParaRPr>
          </a:p>
        </p:txBody>
      </p:sp>
      <p:pic>
        <p:nvPicPr>
          <p:cNvPr id="230" name="Google Shape;230;p6"/>
          <p:cNvPicPr preferRelativeResize="0"/>
          <p:nvPr/>
        </p:nvPicPr>
        <p:blipFill rotWithShape="1">
          <a:blip r:embed="rId7">
            <a:alphaModFix/>
          </a:blip>
          <a:srcRect b="0" l="0" r="0" t="0"/>
          <a:stretch/>
        </p:blipFill>
        <p:spPr>
          <a:xfrm>
            <a:off x="11552238" y="6218238"/>
            <a:ext cx="487362" cy="4873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7"/>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7"/>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38" name="Google Shape;238;p7"/>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239" name="Google Shape;239;p7"/>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240" name="Google Shape;240;p7"/>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7"/>
          <p:cNvSpPr txBox="1"/>
          <p:nvPr/>
        </p:nvSpPr>
        <p:spPr>
          <a:xfrm>
            <a:off x="-1" y="107759"/>
            <a:ext cx="1219199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600">
                <a:solidFill>
                  <a:schemeClr val="dk1"/>
                </a:solidFill>
                <a:latin typeface="Cambria"/>
                <a:ea typeface="Cambria"/>
                <a:cs typeface="Cambria"/>
                <a:sym typeface="Cambria"/>
              </a:rPr>
              <a:t>Test 2 Specifications</a:t>
            </a:r>
            <a:endParaRPr/>
          </a:p>
        </p:txBody>
      </p:sp>
      <p:sp>
        <p:nvSpPr>
          <p:cNvPr id="242" name="Google Shape;242;p7"/>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grpSp>
        <p:nvGrpSpPr>
          <p:cNvPr id="243" name="Google Shape;243;p7"/>
          <p:cNvGrpSpPr/>
          <p:nvPr/>
        </p:nvGrpSpPr>
        <p:grpSpPr>
          <a:xfrm>
            <a:off x="1250497" y="1580758"/>
            <a:ext cx="4572000" cy="4383002"/>
            <a:chOff x="629780" y="1755461"/>
            <a:chExt cx="4572000" cy="4383002"/>
          </a:xfrm>
        </p:grpSpPr>
        <p:sp>
          <p:nvSpPr>
            <p:cNvPr id="244" name="Google Shape;244;p7"/>
            <p:cNvSpPr/>
            <p:nvPr/>
          </p:nvSpPr>
          <p:spPr>
            <a:xfrm>
              <a:off x="629780" y="1755461"/>
              <a:ext cx="2286000" cy="731520"/>
            </a:xfrm>
            <a:prstGeom prst="rect">
              <a:avLst/>
            </a:prstGeom>
            <a:solidFill>
              <a:srgbClr val="F3C513"/>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mbria"/>
                  <a:ea typeface="Cambria"/>
                  <a:cs typeface="Cambria"/>
                  <a:sym typeface="Cambria"/>
                </a:rPr>
                <a:t>Print Bed Area</a:t>
              </a:r>
              <a:endParaRPr/>
            </a:p>
          </p:txBody>
        </p:sp>
        <p:sp>
          <p:nvSpPr>
            <p:cNvPr id="245" name="Google Shape;245;p7"/>
            <p:cNvSpPr/>
            <p:nvPr/>
          </p:nvSpPr>
          <p:spPr>
            <a:xfrm>
              <a:off x="2915780" y="1755461"/>
              <a:ext cx="2286000" cy="731520"/>
            </a:xfrm>
            <a:prstGeom prst="rect">
              <a:avLst/>
            </a:prstGeom>
            <a:blipFill rotWithShape="1">
              <a:blip r:embed="rId4">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46" name="Google Shape;246;p7"/>
            <p:cNvSpPr/>
            <p:nvPr/>
          </p:nvSpPr>
          <p:spPr>
            <a:xfrm>
              <a:off x="629780" y="2486981"/>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Build Area</a:t>
              </a:r>
              <a:endParaRPr/>
            </a:p>
          </p:txBody>
        </p:sp>
        <p:sp>
          <p:nvSpPr>
            <p:cNvPr id="247" name="Google Shape;247;p7"/>
            <p:cNvSpPr/>
            <p:nvPr/>
          </p:nvSpPr>
          <p:spPr>
            <a:xfrm>
              <a:off x="2915780" y="2486981"/>
              <a:ext cx="2286000" cy="731520"/>
            </a:xfrm>
            <a:prstGeom prst="rect">
              <a:avLst/>
            </a:prstGeom>
            <a:blipFill rotWithShape="1">
              <a:blip r:embed="rId5">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48" name="Google Shape;248;p7"/>
            <p:cNvSpPr/>
            <p:nvPr/>
          </p:nvSpPr>
          <p:spPr>
            <a:xfrm>
              <a:off x="629780" y="321675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Print Height</a:t>
              </a:r>
              <a:endParaRPr/>
            </a:p>
          </p:txBody>
        </p:sp>
        <p:sp>
          <p:nvSpPr>
            <p:cNvPr id="249" name="Google Shape;249;p7"/>
            <p:cNvSpPr/>
            <p:nvPr/>
          </p:nvSpPr>
          <p:spPr>
            <a:xfrm>
              <a:off x="2915780" y="3216753"/>
              <a:ext cx="2286000" cy="731520"/>
            </a:xfrm>
            <a:prstGeom prst="rect">
              <a:avLst/>
            </a:prstGeom>
            <a:blipFill rotWithShape="1">
              <a:blip r:embed="rId6">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50" name="Google Shape;250;p7"/>
            <p:cNvSpPr/>
            <p:nvPr/>
          </p:nvSpPr>
          <p:spPr>
            <a:xfrm>
              <a:off x="629780" y="394827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Power Source</a:t>
              </a:r>
              <a:endParaRPr/>
            </a:p>
          </p:txBody>
        </p:sp>
        <p:sp>
          <p:nvSpPr>
            <p:cNvPr id="251" name="Google Shape;251;p7"/>
            <p:cNvSpPr/>
            <p:nvPr/>
          </p:nvSpPr>
          <p:spPr>
            <a:xfrm>
              <a:off x="2915780" y="394827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120V Wall Power</a:t>
              </a:r>
              <a:endParaRPr/>
            </a:p>
          </p:txBody>
        </p:sp>
        <p:sp>
          <p:nvSpPr>
            <p:cNvPr id="252" name="Google Shape;252;p7"/>
            <p:cNvSpPr/>
            <p:nvPr/>
          </p:nvSpPr>
          <p:spPr>
            <a:xfrm>
              <a:off x="629780"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User Interface</a:t>
              </a:r>
              <a:endParaRPr/>
            </a:p>
          </p:txBody>
        </p:sp>
        <p:sp>
          <p:nvSpPr>
            <p:cNvPr id="253" name="Google Shape;253;p7"/>
            <p:cNvSpPr/>
            <p:nvPr/>
          </p:nvSpPr>
          <p:spPr>
            <a:xfrm>
              <a:off x="2915780"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Local Host Server</a:t>
              </a:r>
              <a:endParaRPr/>
            </a:p>
          </p:txBody>
        </p:sp>
        <p:sp>
          <p:nvSpPr>
            <p:cNvPr id="254" name="Google Shape;254;p7"/>
            <p:cNvSpPr/>
            <p:nvPr/>
          </p:nvSpPr>
          <p:spPr>
            <a:xfrm>
              <a:off x="629780"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Motor Torque</a:t>
              </a:r>
              <a:endParaRPr/>
            </a:p>
          </p:txBody>
        </p:sp>
        <p:sp>
          <p:nvSpPr>
            <p:cNvPr id="255" name="Google Shape;255;p7"/>
            <p:cNvSpPr/>
            <p:nvPr/>
          </p:nvSpPr>
          <p:spPr>
            <a:xfrm>
              <a:off x="2915780" y="5406943"/>
              <a:ext cx="2286000" cy="731520"/>
            </a:xfrm>
            <a:prstGeom prst="rect">
              <a:avLst/>
            </a:prstGeom>
            <a:blipFill rotWithShape="1">
              <a:blip r:embed="rId7">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grpSp>
        <p:nvGrpSpPr>
          <p:cNvPr id="256" name="Google Shape;256;p7"/>
          <p:cNvGrpSpPr/>
          <p:nvPr/>
        </p:nvGrpSpPr>
        <p:grpSpPr>
          <a:xfrm>
            <a:off x="6369505" y="1581195"/>
            <a:ext cx="4572000" cy="4384750"/>
            <a:chOff x="5629504" y="1753713"/>
            <a:chExt cx="4572000" cy="4384750"/>
          </a:xfrm>
        </p:grpSpPr>
        <p:sp>
          <p:nvSpPr>
            <p:cNvPr id="257" name="Google Shape;257;p7"/>
            <p:cNvSpPr/>
            <p:nvPr/>
          </p:nvSpPr>
          <p:spPr>
            <a:xfrm>
              <a:off x="5629504" y="175371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Output Power</a:t>
              </a:r>
              <a:endParaRPr/>
            </a:p>
          </p:txBody>
        </p:sp>
        <p:sp>
          <p:nvSpPr>
            <p:cNvPr id="258" name="Google Shape;258;p7"/>
            <p:cNvSpPr/>
            <p:nvPr/>
          </p:nvSpPr>
          <p:spPr>
            <a:xfrm>
              <a:off x="7915504" y="1753713"/>
              <a:ext cx="2286000" cy="731520"/>
            </a:xfrm>
            <a:prstGeom prst="rect">
              <a:avLst/>
            </a:prstGeom>
            <a:blipFill rotWithShape="1">
              <a:blip r:embed="rId8">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59" name="Google Shape;259;p7"/>
            <p:cNvSpPr/>
            <p:nvPr/>
          </p:nvSpPr>
          <p:spPr>
            <a:xfrm>
              <a:off x="5629504" y="248523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Laser Diode Wavelength</a:t>
              </a:r>
              <a:endParaRPr/>
            </a:p>
          </p:txBody>
        </p:sp>
        <p:sp>
          <p:nvSpPr>
            <p:cNvPr id="260" name="Google Shape;260;p7"/>
            <p:cNvSpPr/>
            <p:nvPr/>
          </p:nvSpPr>
          <p:spPr>
            <a:xfrm>
              <a:off x="7915504" y="2485233"/>
              <a:ext cx="2286000" cy="731520"/>
            </a:xfrm>
            <a:prstGeom prst="rect">
              <a:avLst/>
            </a:prstGeom>
            <a:blipFill rotWithShape="1">
              <a:blip r:embed="rId9">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61" name="Google Shape;261;p7"/>
            <p:cNvSpPr/>
            <p:nvPr/>
          </p:nvSpPr>
          <p:spPr>
            <a:xfrm>
              <a:off x="5629504" y="321238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Beam Focal Length</a:t>
              </a:r>
              <a:endParaRPr/>
            </a:p>
          </p:txBody>
        </p:sp>
        <p:sp>
          <p:nvSpPr>
            <p:cNvPr id="262" name="Google Shape;262;p7"/>
            <p:cNvSpPr/>
            <p:nvPr/>
          </p:nvSpPr>
          <p:spPr>
            <a:xfrm>
              <a:off x="7915504" y="3212383"/>
              <a:ext cx="2286000" cy="731520"/>
            </a:xfrm>
            <a:prstGeom prst="rect">
              <a:avLst/>
            </a:prstGeom>
            <a:blipFill rotWithShape="1">
              <a:blip r:embed="rId10">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63" name="Google Shape;263;p7"/>
            <p:cNvSpPr/>
            <p:nvPr/>
          </p:nvSpPr>
          <p:spPr>
            <a:xfrm>
              <a:off x="5629504" y="394390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X-Y Scanning Speed</a:t>
              </a:r>
              <a:endParaRPr/>
            </a:p>
          </p:txBody>
        </p:sp>
        <p:sp>
          <p:nvSpPr>
            <p:cNvPr id="264" name="Google Shape;264;p7"/>
            <p:cNvSpPr/>
            <p:nvPr/>
          </p:nvSpPr>
          <p:spPr>
            <a:xfrm>
              <a:off x="7915504" y="3943903"/>
              <a:ext cx="2286000" cy="731520"/>
            </a:xfrm>
            <a:prstGeom prst="rect">
              <a:avLst/>
            </a:prstGeom>
            <a:blipFill rotWithShape="1">
              <a:blip r:embed="rId11">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sp>
          <p:nvSpPr>
            <p:cNvPr id="265" name="Google Shape;265;p7"/>
            <p:cNvSpPr/>
            <p:nvPr/>
          </p:nvSpPr>
          <p:spPr>
            <a:xfrm>
              <a:off x="5629504" y="467542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Type</a:t>
              </a:r>
              <a:endParaRPr/>
            </a:p>
          </p:txBody>
        </p:sp>
        <p:sp>
          <p:nvSpPr>
            <p:cNvPr id="266" name="Google Shape;266;p7"/>
            <p:cNvSpPr/>
            <p:nvPr/>
          </p:nvSpPr>
          <p:spPr>
            <a:xfrm>
              <a:off x="7915504" y="4675423"/>
              <a:ext cx="2286000" cy="731520"/>
            </a:xfrm>
            <a:prstGeom prst="rect">
              <a:avLst/>
            </a:prstGeom>
            <a:solidFill>
              <a:srgbClr val="8DA9DB"/>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Sugar, Polyamides, TPE, TPU</a:t>
              </a:r>
              <a:endParaRPr/>
            </a:p>
          </p:txBody>
        </p:sp>
        <p:sp>
          <p:nvSpPr>
            <p:cNvPr id="267" name="Google Shape;267;p7"/>
            <p:cNvSpPr/>
            <p:nvPr/>
          </p:nvSpPr>
          <p:spPr>
            <a:xfrm>
              <a:off x="5629504" y="5406943"/>
              <a:ext cx="2286000" cy="731520"/>
            </a:xfrm>
            <a:prstGeom prst="rect">
              <a:avLst/>
            </a:prstGeom>
            <a:solidFill>
              <a:srgbClr val="3F3F3F"/>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mbria"/>
                  <a:ea typeface="Cambria"/>
                  <a:cs typeface="Cambria"/>
                  <a:sym typeface="Cambria"/>
                </a:rPr>
                <a:t>Material Size</a:t>
              </a:r>
              <a:endParaRPr/>
            </a:p>
          </p:txBody>
        </p:sp>
        <p:sp>
          <p:nvSpPr>
            <p:cNvPr id="268" name="Google Shape;268;p7"/>
            <p:cNvSpPr/>
            <p:nvPr/>
          </p:nvSpPr>
          <p:spPr>
            <a:xfrm>
              <a:off x="7915504" y="5406943"/>
              <a:ext cx="2286000" cy="731520"/>
            </a:xfrm>
            <a:prstGeom prst="rect">
              <a:avLst/>
            </a:prstGeom>
            <a:blipFill rotWithShape="1">
              <a:blip r:embed="rId12">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latin typeface="Calibri"/>
                  <a:ea typeface="Calibri"/>
                  <a:cs typeface="Calibri"/>
                  <a:sym typeface="Calibri"/>
                </a:rPr>
                <a:t> </a:t>
              </a:r>
              <a:endParaRPr/>
            </a:p>
          </p:txBody>
        </p:sp>
      </p:grpSp>
      <p:pic>
        <p:nvPicPr>
          <p:cNvPr id="269" name="Google Shape;269;p7"/>
          <p:cNvPicPr preferRelativeResize="0"/>
          <p:nvPr/>
        </p:nvPicPr>
        <p:blipFill rotWithShape="1">
          <a:blip r:embed="rId13">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8"/>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8"/>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77" name="Google Shape;277;p8"/>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278" name="Google Shape;278;p8"/>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279" name="Google Shape;279;p8"/>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p8"/>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Test 2 Description</a:t>
            </a:r>
            <a:endParaRPr/>
          </a:p>
        </p:txBody>
      </p:sp>
      <p:sp>
        <p:nvSpPr>
          <p:cNvPr id="281" name="Google Shape;281;p8"/>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282" name="Google Shape;282;p8"/>
          <p:cNvSpPr txBox="1"/>
          <p:nvPr/>
        </p:nvSpPr>
        <p:spPr>
          <a:xfrm>
            <a:off x="1654163" y="1310635"/>
            <a:ext cx="8789248" cy="341632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The X and Y axes of the print bed must each measure 10 cm ± 0.5 cm</a:t>
            </a:r>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The Z axis must have a total travel distance of no less then 9.5 cm</a:t>
            </a:r>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Testing will be conducted using a tape measure to ensure the correct dimensions are met.</a:t>
            </a:r>
            <a:endParaRPr/>
          </a:p>
          <a:p>
            <a:pPr indent="0" lvl="0" marL="0" marR="0" rtl="0" algn="l">
              <a:spcBef>
                <a:spcPts val="0"/>
              </a:spcBef>
              <a:spcAft>
                <a:spcPts val="0"/>
              </a:spcAft>
              <a:buNone/>
            </a:pPr>
            <a:r>
              <a:t/>
            </a:r>
            <a:endParaRPr sz="2000">
              <a:solidFill>
                <a:schemeClr val="dk1"/>
              </a:solidFill>
              <a:latin typeface="Cambria"/>
              <a:ea typeface="Cambria"/>
              <a:cs typeface="Cambria"/>
              <a:sym typeface="Cambria"/>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Cambria"/>
                <a:ea typeface="Cambria"/>
                <a:cs typeface="Cambria"/>
                <a:sym typeface="Cambria"/>
              </a:rPr>
              <a:t>The Z axis will be moved across its range of motion to check that its travel distance matches with the measurements. </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pic>
        <p:nvPicPr>
          <p:cNvPr id="283" name="Google Shape;283;p8"/>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9"/>
          <p:cNvSpPr/>
          <p:nvPr/>
        </p:nvSpPr>
        <p:spPr>
          <a:xfrm>
            <a:off x="0" y="6531429"/>
            <a:ext cx="12192000" cy="32657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9"/>
          <p:cNvSpPr txBox="1"/>
          <p:nvPr/>
        </p:nvSpPr>
        <p:spPr>
          <a:xfrm>
            <a:off x="-56993" y="6531428"/>
            <a:ext cx="414730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rgbClr val="F2C413"/>
                </a:solidFill>
                <a:latin typeface="Cambria"/>
                <a:ea typeface="Cambria"/>
                <a:cs typeface="Cambria"/>
                <a:sym typeface="Cambria"/>
              </a:rPr>
              <a:t>Group 12</a:t>
            </a:r>
            <a:endParaRPr/>
          </a:p>
        </p:txBody>
      </p:sp>
      <p:sp>
        <p:nvSpPr>
          <p:cNvPr id="291" name="Google Shape;291;p9"/>
          <p:cNvSpPr txBox="1"/>
          <p:nvPr>
            <p:ph idx="12" type="sldNum"/>
          </p:nvPr>
        </p:nvSpPr>
        <p:spPr>
          <a:xfrm>
            <a:off x="9448800" y="6531429"/>
            <a:ext cx="2743200" cy="326571"/>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sz="1600">
                <a:solidFill>
                  <a:srgbClr val="F2C413"/>
                </a:solidFill>
                <a:latin typeface="Cambria"/>
                <a:ea typeface="Cambria"/>
                <a:cs typeface="Cambria"/>
                <a:sym typeface="Cambria"/>
              </a:rPr>
              <a:t>‹#›</a:t>
            </a:fld>
            <a:endParaRPr sz="1600">
              <a:solidFill>
                <a:srgbClr val="F2C413"/>
              </a:solidFill>
              <a:latin typeface="Cambria"/>
              <a:ea typeface="Cambria"/>
              <a:cs typeface="Cambria"/>
              <a:sym typeface="Cambria"/>
            </a:endParaRPr>
          </a:p>
        </p:txBody>
      </p:sp>
      <p:pic>
        <p:nvPicPr>
          <p:cNvPr descr="Logo&#10;&#10;Description automatically generated" id="292" name="Google Shape;292;p9"/>
          <p:cNvPicPr preferRelativeResize="0"/>
          <p:nvPr/>
        </p:nvPicPr>
        <p:blipFill rotWithShape="1">
          <a:blip r:embed="rId3">
            <a:alphaModFix/>
          </a:blip>
          <a:srcRect b="0" l="0" r="0" t="0"/>
          <a:stretch/>
        </p:blipFill>
        <p:spPr>
          <a:xfrm>
            <a:off x="1" y="1"/>
            <a:ext cx="750770" cy="1013088"/>
          </a:xfrm>
          <a:prstGeom prst="rect">
            <a:avLst/>
          </a:prstGeom>
          <a:noFill/>
          <a:ln>
            <a:noFill/>
          </a:ln>
        </p:spPr>
      </p:pic>
      <p:sp>
        <p:nvSpPr>
          <p:cNvPr id="293" name="Google Shape;293;p9"/>
          <p:cNvSpPr/>
          <p:nvPr/>
        </p:nvSpPr>
        <p:spPr>
          <a:xfrm flipH="1" rot="10800000">
            <a:off x="1250496" y="792386"/>
            <a:ext cx="9691008" cy="18288"/>
          </a:xfrm>
          <a:prstGeom prst="rect">
            <a:avLst/>
          </a:prstGeom>
          <a:gradFill>
            <a:gsLst>
              <a:gs pos="0">
                <a:schemeClr val="lt1"/>
              </a:gs>
              <a:gs pos="25000">
                <a:srgbClr val="000000"/>
              </a:gs>
              <a:gs pos="75000">
                <a:srgbClr val="000000"/>
              </a:gs>
              <a:gs pos="100000">
                <a:schemeClr val="lt1"/>
              </a:gs>
            </a:gsLst>
            <a:path path="circle">
              <a:fillToRect b="100%" r="100%"/>
            </a:path>
            <a:tileRect l="-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9"/>
          <p:cNvSpPr txBox="1"/>
          <p:nvPr/>
        </p:nvSpPr>
        <p:spPr>
          <a:xfrm>
            <a:off x="-1" y="107759"/>
            <a:ext cx="1219199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Cambria"/>
                <a:ea typeface="Cambria"/>
                <a:cs typeface="Cambria"/>
                <a:sym typeface="Cambria"/>
              </a:rPr>
              <a:t>Test 2 Video</a:t>
            </a:r>
            <a:endParaRPr/>
          </a:p>
        </p:txBody>
      </p:sp>
      <p:sp>
        <p:nvSpPr>
          <p:cNvPr id="295" name="Google Shape;295;p9"/>
          <p:cNvSpPr/>
          <p:nvPr/>
        </p:nvSpPr>
        <p:spPr>
          <a:xfrm>
            <a:off x="4276494" y="6519445"/>
            <a:ext cx="363901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rgbClr val="F2C413"/>
                </a:solidFill>
                <a:latin typeface="Cambria"/>
                <a:ea typeface="Cambria"/>
                <a:cs typeface="Cambria"/>
                <a:sym typeface="Cambria"/>
              </a:rPr>
              <a:t>3D Printing by Selective Laser Sintering</a:t>
            </a:r>
            <a:endParaRPr sz="1600">
              <a:solidFill>
                <a:srgbClr val="F2C413"/>
              </a:solidFill>
              <a:latin typeface="Cambria"/>
              <a:ea typeface="Cambria"/>
              <a:cs typeface="Cambria"/>
              <a:sym typeface="Cambria"/>
            </a:endParaRPr>
          </a:p>
        </p:txBody>
      </p:sp>
      <p:sp>
        <p:nvSpPr>
          <p:cNvPr id="296" name="Google Shape;296;p9"/>
          <p:cNvSpPr txBox="1"/>
          <p:nvPr/>
        </p:nvSpPr>
        <p:spPr>
          <a:xfrm>
            <a:off x="1880023" y="1310635"/>
            <a:ext cx="520395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Record Voice Over Here</a:t>
            </a:r>
            <a:endParaRPr/>
          </a:p>
        </p:txBody>
      </p:sp>
      <p:pic>
        <p:nvPicPr>
          <p:cNvPr id="297" name="Google Shape;297;p9"/>
          <p:cNvPicPr preferRelativeResize="0"/>
          <p:nvPr/>
        </p:nvPicPr>
        <p:blipFill rotWithShape="1">
          <a:blip r:embed="rId4">
            <a:alphaModFix/>
          </a:blip>
          <a:srcRect b="0" l="0" r="0" t="0"/>
          <a:stretch/>
        </p:blipFill>
        <p:spPr>
          <a:xfrm>
            <a:off x="11430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2022-02-10T03:04:25Z</dcterms:created>
  <dc:creator>Michael McMahon</dc:creator>
</cp:coreProperties>
</file>